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49">
          <p15:clr>
            <a:srgbClr val="A4A3A4"/>
          </p15:clr>
        </p15:guide>
        <p15:guide id="4" pos="551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  <p:guide pos="249"/>
        <p:guide pos="551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" name="Google Shape;8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532c0e137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g1532c0e1373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532c0e137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g1532c0e1373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532c0e137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g1532c0e1373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32c0e137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" name="Google Shape;316;g1532c0e1373_0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32c0e137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b="1" lang="pt-BR" sz="1200">
                <a:solidFill>
                  <a:srgbClr val="202124"/>
                </a:solidFill>
                <a:highlight>
                  <a:srgbClr val="FFFFFF"/>
                </a:highlight>
              </a:rPr>
              <a:t>Multivalorado</a:t>
            </a:r>
            <a:r>
              <a:rPr lang="pt-BR" sz="1200">
                <a:solidFill>
                  <a:srgbClr val="202124"/>
                </a:solidFill>
                <a:highlight>
                  <a:srgbClr val="FFFFFF"/>
                </a:highlight>
              </a:rPr>
              <a:t>. </a:t>
            </a:r>
            <a:r>
              <a:rPr b="1" lang="pt-BR" sz="1200">
                <a:solidFill>
                  <a:srgbClr val="202124"/>
                </a:solidFill>
                <a:highlight>
                  <a:srgbClr val="FFFFFF"/>
                </a:highlight>
              </a:rPr>
              <a:t>São atributos que possuem um ou mais valores para o mesmo (Ex.: Telefone- um cliente pode ter mais de um telefone)</a:t>
            </a:r>
            <a:endParaRPr b="1"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b="1" lang="pt-BR" sz="1200">
                <a:solidFill>
                  <a:srgbClr val="202124"/>
                </a:solidFill>
                <a:highlight>
                  <a:srgbClr val="FFFFFF"/>
                </a:highlight>
              </a:rPr>
              <a:t>Composto - Seu conteúdo pode ser dividido em vários outros atributos (Endereço : Rua, Numero, CEP…)</a:t>
            </a:r>
            <a:endParaRPr b="1" sz="12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sp>
        <p:nvSpPr>
          <p:cNvPr id="332" name="Google Shape;332;g1532c0e1373_0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532c0e137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t/>
            </a:r>
            <a:endParaRPr b="1" sz="12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sp>
        <p:nvSpPr>
          <p:cNvPr id="346" name="Google Shape;346;g1532c0e1373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532c0e1373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t/>
            </a:r>
            <a:endParaRPr b="1" sz="12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sp>
        <p:nvSpPr>
          <p:cNvPr id="368" name="Google Shape;368;g1532c0e1373_0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532c0e1373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t/>
            </a:r>
            <a:endParaRPr b="1" sz="12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sp>
        <p:nvSpPr>
          <p:cNvPr id="382" name="Google Shape;382;g1532c0e1373_0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532c0e1373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5" name="Google Shape;395;g1532c0e1373_0_2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532c0e1373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0" name="Google Shape;410;g1532c0e1373_0_2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532c0e1373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4" name="Google Shape;424;g1532c0e1373_0_2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532c0e1373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8" name="Google Shape;438;g1532c0e1373_0_3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532c0e1373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3" name="Google Shape;453;g1532c0e1373_0_3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532c0e1373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8" name="Google Shape;468;g1532c0e1373_0_3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3" name="Google Shape;48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532bc6a6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1" name="Google Shape;491;g1532bc6a65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532bc6a65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5" name="Google Shape;505;g1532bc6a65c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532bc6a65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9" name="Google Shape;519;g1532bc6a65c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532bc6a65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3" name="Google Shape;533;g1532bc6a65c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532bc6a65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7" name="Google Shape;547;g1532bc6a65c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532bc6a65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1" name="Google Shape;581;g1532bc6a65c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532bc6a65c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5" name="Google Shape;595;g1532bc6a65c_0_3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532bc6a65c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9" name="Google Shape;609;g1532bc6a65c_0_4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532bc6a65c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3" name="Google Shape;623;g1532bc6a65c_0_4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532bc6a65c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3" name="Google Shape;643;g1532bc6a65c_0_4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532bc6a65c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Um cliente pode ter no </a:t>
            </a:r>
            <a:r>
              <a:rPr lang="pt-BR"/>
              <a:t>mínimo</a:t>
            </a:r>
            <a:r>
              <a:rPr lang="pt-BR"/>
              <a:t> 1 encomenda ou muitas 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Uma encomenda deve ter no </a:t>
            </a:r>
            <a:r>
              <a:rPr lang="pt-BR"/>
              <a:t>mínimo</a:t>
            </a:r>
            <a:r>
              <a:rPr lang="pt-BR"/>
              <a:t> 1 cliente, e no </a:t>
            </a:r>
            <a:r>
              <a:rPr lang="pt-BR"/>
              <a:t>máximo</a:t>
            </a:r>
            <a:r>
              <a:rPr lang="pt-BR"/>
              <a:t> 1 também.</a:t>
            </a:r>
            <a:br>
              <a:rPr lang="pt-BR"/>
            </a:br>
            <a:endParaRPr/>
          </a:p>
        </p:txBody>
      </p:sp>
      <p:sp>
        <p:nvSpPr>
          <p:cNvPr id="665" name="Google Shape;665;g1532bc6a65c_0_4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532bc6a65c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Um cliente pode ter no mínimo 1 encomenda ou muitas 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Uma encomenda deve ter no mínimo 1 cliente, e no máximo 1 também.</a:t>
            </a:r>
            <a:br>
              <a:rPr lang="pt-BR"/>
            </a:br>
            <a:endParaRPr/>
          </a:p>
        </p:txBody>
      </p:sp>
      <p:sp>
        <p:nvSpPr>
          <p:cNvPr id="688" name="Google Shape;688;g1532bc6a65c_0_5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532bc6a65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2" name="Google Shape;722;g1532bc6a65c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532bc6a65c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6" name="Google Shape;736;g1532bc6a65c_0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532bc6a65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1" name="Google Shape;751;g1532bc6a65c_0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532bc6a65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6" name="Google Shape;766;g1532bc6a65c_0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532bc6a65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1" name="Google Shape;781;g1532bc6a65c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532bc6a65c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6" name="Google Shape;796;g1532bc6a65c_0_1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532bc6a65c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1" name="Google Shape;811;g1532bc6a65c_0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532bc6a65c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5" name="Google Shape;825;g1532bc6a65c_0_2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532bc6a65c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9" name="Google Shape;839;g1532bc6a65c_0_2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532bc6a65c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3" name="Google Shape;853;g1532bc6a65c_0_2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532bc6a65c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7" name="Google Shape;867;g1532bc6a65c_0_2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532bc6a65c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1" name="Google Shape;881;g1532bc6a65c_0_2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532bc6a65c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5" name="Google Shape;895;g1532bc6a65c_0_2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32c0e137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g1532c0e1373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532bc6a65c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9" name="Google Shape;909;g1532bc6a65c_0_3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532bc6a65c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3" name="Google Shape;923;g1532bc6a65c_0_3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532bc6a65c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7" name="Google Shape;937;g1532bc6a65c_0_3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532bc6a65c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1" name="Google Shape;951;g1532bc6a65c_0_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532bc6a65c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5" name="Google Shape;965;g1532bc6a65c_0_3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532bc6a65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9" name="Google Shape;979;g1532bc6a65c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6" name="Google Shape;986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5" name="Google Shape;995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532c0e137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g1532c0e1373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532c0e137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" name="Google Shape;222;g1532c0e1373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532c0e137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g1532c0e1373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532c0e137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" name="Google Shape;250;g1532c0e1373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629841" y="999460"/>
            <a:ext cx="2949178" cy="10579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✔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800"/>
              <a:buChar char="✔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✔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✔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✔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6" name="Google Shape;56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629841" y="988828"/>
            <a:ext cx="2949178" cy="10685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Noto Sans Symbols"/>
              <a:buChar char="✔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Noto Sans Symbols"/>
              <a:buChar char="✔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✔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✔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6769601"/>
            <a:ext cx="9144000" cy="88398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3.jp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Relationship Id="rId5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272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606"/>
            <a:ext cx="9902282" cy="688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99026"/>
            <a:ext cx="9902282" cy="3259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 rotWithShape="1">
          <a:blip r:embed="rId5">
            <a:alphaModFix/>
          </a:blip>
          <a:srcRect b="0" l="0" r="0" t="63808"/>
          <a:stretch/>
        </p:blipFill>
        <p:spPr>
          <a:xfrm>
            <a:off x="-423746" y="4376056"/>
            <a:ext cx="9991492" cy="24819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2257349" y="5791824"/>
            <a:ext cx="4622806" cy="589658"/>
            <a:chOff x="2257349" y="5791824"/>
            <a:chExt cx="4622806" cy="589658"/>
          </a:xfrm>
        </p:grpSpPr>
        <p:sp>
          <p:nvSpPr>
            <p:cNvPr id="86" name="Google Shape;86;p13"/>
            <p:cNvSpPr/>
            <p:nvPr/>
          </p:nvSpPr>
          <p:spPr>
            <a:xfrm>
              <a:off x="2257349" y="5791824"/>
              <a:ext cx="4622806" cy="589658"/>
            </a:xfrm>
            <a:prstGeom prst="rect">
              <a:avLst/>
            </a:prstGeom>
            <a:solidFill>
              <a:srgbClr val="CA27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" name="Google Shape;87;p13"/>
            <p:cNvGrpSpPr/>
            <p:nvPr/>
          </p:nvGrpSpPr>
          <p:grpSpPr>
            <a:xfrm>
              <a:off x="2257349" y="5851978"/>
              <a:ext cx="4622806" cy="469350"/>
              <a:chOff x="925513" y="5075238"/>
              <a:chExt cx="8099425" cy="822325"/>
            </a:xfrm>
          </p:grpSpPr>
          <p:sp>
            <p:nvSpPr>
              <p:cNvPr id="88" name="Google Shape;88;p13"/>
              <p:cNvSpPr/>
              <p:nvPr/>
            </p:nvSpPr>
            <p:spPr>
              <a:xfrm>
                <a:off x="925513" y="5075238"/>
                <a:ext cx="184150" cy="1587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925513" y="5235576"/>
                <a:ext cx="184150" cy="1428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925513" y="5394326"/>
                <a:ext cx="184150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925513" y="5554663"/>
                <a:ext cx="184150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925513" y="5718176"/>
                <a:ext cx="184150" cy="1587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925513" y="5878513"/>
                <a:ext cx="184150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4860926" y="5075238"/>
                <a:ext cx="187325" cy="1587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4860926" y="5235576"/>
                <a:ext cx="187325" cy="1428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4860926" y="5394326"/>
                <a:ext cx="187325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4860926" y="5554663"/>
                <a:ext cx="187325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4860926" y="5718176"/>
                <a:ext cx="187325" cy="1587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4860926" y="5878513"/>
                <a:ext cx="187325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8840788" y="5075238"/>
                <a:ext cx="184150" cy="1587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8840788" y="5235576"/>
                <a:ext cx="184150" cy="1428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8840788" y="5394326"/>
                <a:ext cx="184150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8840788" y="5554663"/>
                <a:ext cx="184150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8840788" y="5718176"/>
                <a:ext cx="184150" cy="1587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8840788" y="5878513"/>
                <a:ext cx="184150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1146176" y="5083176"/>
                <a:ext cx="3605213" cy="803275"/>
              </a:xfrm>
              <a:custGeom>
                <a:rect b="b" l="l" r="r" t="t"/>
                <a:pathLst>
                  <a:path extrusionOk="0" h="211" w="960">
                    <a:moveTo>
                      <a:pt x="917" y="207"/>
                    </a:moveTo>
                    <a:cubicBezTo>
                      <a:pt x="960" y="5"/>
                      <a:pt x="960" y="5"/>
                      <a:pt x="960" y="5"/>
                    </a:cubicBezTo>
                    <a:cubicBezTo>
                      <a:pt x="904" y="5"/>
                      <a:pt x="904" y="5"/>
                      <a:pt x="904" y="5"/>
                    </a:cubicBezTo>
                    <a:cubicBezTo>
                      <a:pt x="861" y="207"/>
                      <a:pt x="861" y="207"/>
                      <a:pt x="861" y="207"/>
                    </a:cubicBezTo>
                    <a:lnTo>
                      <a:pt x="917" y="207"/>
                    </a:lnTo>
                    <a:close/>
                    <a:moveTo>
                      <a:pt x="711" y="128"/>
                    </a:moveTo>
                    <a:cubicBezTo>
                      <a:pt x="757" y="44"/>
                      <a:pt x="757" y="44"/>
                      <a:pt x="757" y="44"/>
                    </a:cubicBezTo>
                    <a:cubicBezTo>
                      <a:pt x="758" y="44"/>
                      <a:pt x="758" y="44"/>
                      <a:pt x="758" y="44"/>
                    </a:cubicBezTo>
                    <a:cubicBezTo>
                      <a:pt x="765" y="128"/>
                      <a:pt x="765" y="128"/>
                      <a:pt x="765" y="128"/>
                    </a:cubicBezTo>
                    <a:lnTo>
                      <a:pt x="711" y="128"/>
                    </a:lnTo>
                    <a:close/>
                    <a:moveTo>
                      <a:pt x="667" y="207"/>
                    </a:moveTo>
                    <a:cubicBezTo>
                      <a:pt x="689" y="168"/>
                      <a:pt x="689" y="168"/>
                      <a:pt x="689" y="168"/>
                    </a:cubicBezTo>
                    <a:cubicBezTo>
                      <a:pt x="771" y="168"/>
                      <a:pt x="771" y="168"/>
                      <a:pt x="771" y="168"/>
                    </a:cubicBezTo>
                    <a:cubicBezTo>
                      <a:pt x="776" y="207"/>
                      <a:pt x="776" y="207"/>
                      <a:pt x="776" y="207"/>
                    </a:cubicBezTo>
                    <a:cubicBezTo>
                      <a:pt x="839" y="207"/>
                      <a:pt x="839" y="207"/>
                      <a:pt x="839" y="207"/>
                    </a:cubicBezTo>
                    <a:cubicBezTo>
                      <a:pt x="802" y="5"/>
                      <a:pt x="802" y="5"/>
                      <a:pt x="802" y="5"/>
                    </a:cubicBezTo>
                    <a:cubicBezTo>
                      <a:pt x="734" y="5"/>
                      <a:pt x="734" y="5"/>
                      <a:pt x="734" y="5"/>
                    </a:cubicBezTo>
                    <a:cubicBezTo>
                      <a:pt x="611" y="207"/>
                      <a:pt x="611" y="207"/>
                      <a:pt x="611" y="207"/>
                    </a:cubicBezTo>
                    <a:lnTo>
                      <a:pt x="667" y="207"/>
                    </a:lnTo>
                    <a:close/>
                    <a:moveTo>
                      <a:pt x="393" y="207"/>
                    </a:moveTo>
                    <a:cubicBezTo>
                      <a:pt x="443" y="207"/>
                      <a:pt x="443" y="207"/>
                      <a:pt x="443" y="207"/>
                    </a:cubicBezTo>
                    <a:cubicBezTo>
                      <a:pt x="476" y="52"/>
                      <a:pt x="476" y="52"/>
                      <a:pt x="476" y="52"/>
                    </a:cubicBezTo>
                    <a:cubicBezTo>
                      <a:pt x="477" y="52"/>
                      <a:pt x="477" y="52"/>
                      <a:pt x="477" y="52"/>
                    </a:cubicBezTo>
                    <a:cubicBezTo>
                      <a:pt x="513" y="207"/>
                      <a:pt x="513" y="207"/>
                      <a:pt x="513" y="207"/>
                    </a:cubicBezTo>
                    <a:cubicBezTo>
                      <a:pt x="590" y="207"/>
                      <a:pt x="590" y="207"/>
                      <a:pt x="590" y="207"/>
                    </a:cubicBezTo>
                    <a:cubicBezTo>
                      <a:pt x="633" y="5"/>
                      <a:pt x="633" y="5"/>
                      <a:pt x="633" y="5"/>
                    </a:cubicBezTo>
                    <a:cubicBezTo>
                      <a:pt x="583" y="5"/>
                      <a:pt x="583" y="5"/>
                      <a:pt x="583" y="5"/>
                    </a:cubicBezTo>
                    <a:cubicBezTo>
                      <a:pt x="551" y="155"/>
                      <a:pt x="551" y="155"/>
                      <a:pt x="551" y="155"/>
                    </a:cubicBezTo>
                    <a:cubicBezTo>
                      <a:pt x="550" y="156"/>
                      <a:pt x="550" y="156"/>
                      <a:pt x="550" y="156"/>
                    </a:cubicBezTo>
                    <a:cubicBezTo>
                      <a:pt x="514" y="5"/>
                      <a:pt x="514" y="5"/>
                      <a:pt x="514" y="5"/>
                    </a:cubicBezTo>
                    <a:cubicBezTo>
                      <a:pt x="436" y="5"/>
                      <a:pt x="436" y="5"/>
                      <a:pt x="436" y="5"/>
                    </a:cubicBezTo>
                    <a:lnTo>
                      <a:pt x="393" y="207"/>
                    </a:lnTo>
                    <a:close/>
                    <a:moveTo>
                      <a:pt x="361" y="207"/>
                    </a:moveTo>
                    <a:cubicBezTo>
                      <a:pt x="369" y="168"/>
                      <a:pt x="369" y="168"/>
                      <a:pt x="369" y="168"/>
                    </a:cubicBezTo>
                    <a:cubicBezTo>
                      <a:pt x="271" y="168"/>
                      <a:pt x="271" y="168"/>
                      <a:pt x="271" y="168"/>
                    </a:cubicBezTo>
                    <a:cubicBezTo>
                      <a:pt x="280" y="125"/>
                      <a:pt x="280" y="125"/>
                      <a:pt x="280" y="125"/>
                    </a:cubicBezTo>
                    <a:cubicBezTo>
                      <a:pt x="371" y="125"/>
                      <a:pt x="371" y="125"/>
                      <a:pt x="371" y="125"/>
                    </a:cubicBezTo>
                    <a:cubicBezTo>
                      <a:pt x="379" y="86"/>
                      <a:pt x="379" y="86"/>
                      <a:pt x="379" y="86"/>
                    </a:cubicBezTo>
                    <a:cubicBezTo>
                      <a:pt x="289" y="86"/>
                      <a:pt x="289" y="86"/>
                      <a:pt x="289" y="86"/>
                    </a:cubicBezTo>
                    <a:cubicBezTo>
                      <a:pt x="298" y="44"/>
                      <a:pt x="298" y="44"/>
                      <a:pt x="298" y="44"/>
                    </a:cubicBezTo>
                    <a:cubicBezTo>
                      <a:pt x="396" y="44"/>
                      <a:pt x="396" y="44"/>
                      <a:pt x="396" y="44"/>
                    </a:cubicBezTo>
                    <a:cubicBezTo>
                      <a:pt x="404" y="5"/>
                      <a:pt x="404" y="5"/>
                      <a:pt x="404" y="5"/>
                    </a:cubicBezTo>
                    <a:cubicBezTo>
                      <a:pt x="250" y="5"/>
                      <a:pt x="250" y="5"/>
                      <a:pt x="250" y="5"/>
                    </a:cubicBezTo>
                    <a:cubicBezTo>
                      <a:pt x="207" y="207"/>
                      <a:pt x="207" y="207"/>
                      <a:pt x="207" y="207"/>
                    </a:cubicBezTo>
                    <a:lnTo>
                      <a:pt x="361" y="207"/>
                    </a:lnTo>
                    <a:close/>
                    <a:moveTo>
                      <a:pt x="199" y="64"/>
                    </a:moveTo>
                    <a:cubicBezTo>
                      <a:pt x="213" y="15"/>
                      <a:pt x="173" y="0"/>
                      <a:pt x="131" y="0"/>
                    </a:cubicBezTo>
                    <a:cubicBezTo>
                      <a:pt x="89" y="0"/>
                      <a:pt x="44" y="14"/>
                      <a:pt x="31" y="62"/>
                    </a:cubicBezTo>
                    <a:cubicBezTo>
                      <a:pt x="27" y="83"/>
                      <a:pt x="33" y="102"/>
                      <a:pt x="51" y="111"/>
                    </a:cubicBezTo>
                    <a:cubicBezTo>
                      <a:pt x="91" y="130"/>
                      <a:pt x="134" y="124"/>
                      <a:pt x="128" y="152"/>
                    </a:cubicBezTo>
                    <a:cubicBezTo>
                      <a:pt x="125" y="165"/>
                      <a:pt x="107" y="172"/>
                      <a:pt x="94" y="172"/>
                    </a:cubicBezTo>
                    <a:cubicBezTo>
                      <a:pt x="74" y="172"/>
                      <a:pt x="62" y="162"/>
                      <a:pt x="67" y="143"/>
                    </a:cubicBezTo>
                    <a:cubicBezTo>
                      <a:pt x="11" y="143"/>
                      <a:pt x="11" y="143"/>
                      <a:pt x="11" y="143"/>
                    </a:cubicBezTo>
                    <a:cubicBezTo>
                      <a:pt x="0" y="198"/>
                      <a:pt x="38" y="211"/>
                      <a:pt x="86" y="211"/>
                    </a:cubicBezTo>
                    <a:cubicBezTo>
                      <a:pt x="132" y="211"/>
                      <a:pt x="179" y="191"/>
                      <a:pt x="188" y="149"/>
                    </a:cubicBezTo>
                    <a:cubicBezTo>
                      <a:pt x="199" y="94"/>
                      <a:pt x="151" y="90"/>
                      <a:pt x="119" y="82"/>
                    </a:cubicBezTo>
                    <a:cubicBezTo>
                      <a:pt x="105" y="78"/>
                      <a:pt x="88" y="73"/>
                      <a:pt x="91" y="58"/>
                    </a:cubicBezTo>
                    <a:cubicBezTo>
                      <a:pt x="93" y="48"/>
                      <a:pt x="106" y="40"/>
                      <a:pt x="119" y="40"/>
                    </a:cubicBezTo>
                    <a:cubicBezTo>
                      <a:pt x="129" y="40"/>
                      <a:pt x="135" y="42"/>
                      <a:pt x="139" y="46"/>
                    </a:cubicBezTo>
                    <a:cubicBezTo>
                      <a:pt x="143" y="50"/>
                      <a:pt x="145" y="56"/>
                      <a:pt x="143" y="64"/>
                    </a:cubicBezTo>
                    <a:lnTo>
                      <a:pt x="199" y="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>
                <a:off x="5157788" y="5078413"/>
                <a:ext cx="3633788" cy="808038"/>
              </a:xfrm>
              <a:custGeom>
                <a:rect b="b" l="l" r="r" t="t"/>
                <a:pathLst>
                  <a:path extrusionOk="0" h="212" w="968">
                    <a:moveTo>
                      <a:pt x="879" y="170"/>
                    </a:moveTo>
                    <a:cubicBezTo>
                      <a:pt x="871" y="171"/>
                      <a:pt x="860" y="173"/>
                      <a:pt x="850" y="173"/>
                    </a:cubicBezTo>
                    <a:cubicBezTo>
                      <a:pt x="809" y="173"/>
                      <a:pt x="795" y="147"/>
                      <a:pt x="803" y="107"/>
                    </a:cubicBezTo>
                    <a:cubicBezTo>
                      <a:pt x="810" y="74"/>
                      <a:pt x="831" y="41"/>
                      <a:pt x="869" y="41"/>
                    </a:cubicBezTo>
                    <a:cubicBezTo>
                      <a:pt x="887" y="41"/>
                      <a:pt x="901" y="47"/>
                      <a:pt x="900" y="66"/>
                    </a:cubicBezTo>
                    <a:cubicBezTo>
                      <a:pt x="956" y="66"/>
                      <a:pt x="956" y="66"/>
                      <a:pt x="956" y="66"/>
                    </a:cubicBezTo>
                    <a:cubicBezTo>
                      <a:pt x="968" y="7"/>
                      <a:pt x="918" y="0"/>
                      <a:pt x="868" y="1"/>
                    </a:cubicBezTo>
                    <a:cubicBezTo>
                      <a:pt x="805" y="3"/>
                      <a:pt x="758" y="44"/>
                      <a:pt x="744" y="107"/>
                    </a:cubicBezTo>
                    <a:cubicBezTo>
                      <a:pt x="731" y="170"/>
                      <a:pt x="761" y="210"/>
                      <a:pt x="824" y="212"/>
                    </a:cubicBezTo>
                    <a:cubicBezTo>
                      <a:pt x="872" y="212"/>
                      <a:pt x="882" y="208"/>
                      <a:pt x="929" y="201"/>
                    </a:cubicBezTo>
                    <a:cubicBezTo>
                      <a:pt x="952" y="93"/>
                      <a:pt x="952" y="93"/>
                      <a:pt x="952" y="93"/>
                    </a:cubicBezTo>
                    <a:cubicBezTo>
                      <a:pt x="855" y="93"/>
                      <a:pt x="855" y="93"/>
                      <a:pt x="855" y="93"/>
                    </a:cubicBezTo>
                    <a:cubicBezTo>
                      <a:pt x="846" y="132"/>
                      <a:pt x="846" y="132"/>
                      <a:pt x="846" y="132"/>
                    </a:cubicBezTo>
                    <a:cubicBezTo>
                      <a:pt x="887" y="132"/>
                      <a:pt x="887" y="132"/>
                      <a:pt x="887" y="132"/>
                    </a:cubicBezTo>
                    <a:lnTo>
                      <a:pt x="879" y="170"/>
                    </a:lnTo>
                    <a:close/>
                    <a:moveTo>
                      <a:pt x="499" y="208"/>
                    </a:moveTo>
                    <a:cubicBezTo>
                      <a:pt x="535" y="37"/>
                      <a:pt x="535" y="37"/>
                      <a:pt x="535" y="37"/>
                    </a:cubicBezTo>
                    <a:cubicBezTo>
                      <a:pt x="536" y="37"/>
                      <a:pt x="536" y="37"/>
                      <a:pt x="536" y="37"/>
                    </a:cubicBezTo>
                    <a:cubicBezTo>
                      <a:pt x="544" y="208"/>
                      <a:pt x="544" y="208"/>
                      <a:pt x="544" y="208"/>
                    </a:cubicBezTo>
                    <a:cubicBezTo>
                      <a:pt x="594" y="208"/>
                      <a:pt x="594" y="208"/>
                      <a:pt x="594" y="20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8" y="39"/>
                      <a:pt x="678" y="39"/>
                      <a:pt x="678" y="39"/>
                    </a:cubicBezTo>
                    <a:cubicBezTo>
                      <a:pt x="642" y="208"/>
                      <a:pt x="642" y="208"/>
                      <a:pt x="642" y="208"/>
                    </a:cubicBezTo>
                    <a:cubicBezTo>
                      <a:pt x="691" y="208"/>
                      <a:pt x="691" y="208"/>
                      <a:pt x="691" y="208"/>
                    </a:cubicBezTo>
                    <a:cubicBezTo>
                      <a:pt x="734" y="6"/>
                      <a:pt x="734" y="6"/>
                      <a:pt x="734" y="6"/>
                    </a:cubicBezTo>
                    <a:cubicBezTo>
                      <a:pt x="647" y="6"/>
                      <a:pt x="647" y="6"/>
                      <a:pt x="647" y="6"/>
                    </a:cubicBezTo>
                    <a:cubicBezTo>
                      <a:pt x="586" y="143"/>
                      <a:pt x="586" y="143"/>
                      <a:pt x="586" y="143"/>
                    </a:cubicBezTo>
                    <a:cubicBezTo>
                      <a:pt x="585" y="143"/>
                      <a:pt x="585" y="143"/>
                      <a:pt x="585" y="143"/>
                    </a:cubicBezTo>
                    <a:cubicBezTo>
                      <a:pt x="581" y="6"/>
                      <a:pt x="581" y="6"/>
                      <a:pt x="581" y="6"/>
                    </a:cubicBezTo>
                    <a:cubicBezTo>
                      <a:pt x="493" y="6"/>
                      <a:pt x="493" y="6"/>
                      <a:pt x="493" y="6"/>
                    </a:cubicBezTo>
                    <a:cubicBezTo>
                      <a:pt x="449" y="208"/>
                      <a:pt x="449" y="208"/>
                      <a:pt x="449" y="208"/>
                    </a:cubicBezTo>
                    <a:lnTo>
                      <a:pt x="499" y="208"/>
                    </a:lnTo>
                    <a:close/>
                    <a:moveTo>
                      <a:pt x="418" y="208"/>
                    </a:moveTo>
                    <a:cubicBezTo>
                      <a:pt x="426" y="169"/>
                      <a:pt x="426" y="169"/>
                      <a:pt x="426" y="169"/>
                    </a:cubicBezTo>
                    <a:cubicBezTo>
                      <a:pt x="328" y="169"/>
                      <a:pt x="328" y="169"/>
                      <a:pt x="328" y="169"/>
                    </a:cubicBezTo>
                    <a:cubicBezTo>
                      <a:pt x="337" y="126"/>
                      <a:pt x="337" y="126"/>
                      <a:pt x="337" y="126"/>
                    </a:cubicBezTo>
                    <a:cubicBezTo>
                      <a:pt x="428" y="126"/>
                      <a:pt x="428" y="126"/>
                      <a:pt x="428" y="126"/>
                    </a:cubicBezTo>
                    <a:cubicBezTo>
                      <a:pt x="436" y="87"/>
                      <a:pt x="436" y="87"/>
                      <a:pt x="436" y="87"/>
                    </a:cubicBezTo>
                    <a:cubicBezTo>
                      <a:pt x="346" y="87"/>
                      <a:pt x="346" y="87"/>
                      <a:pt x="346" y="87"/>
                    </a:cubicBezTo>
                    <a:cubicBezTo>
                      <a:pt x="355" y="45"/>
                      <a:pt x="355" y="45"/>
                      <a:pt x="355" y="45"/>
                    </a:cubicBezTo>
                    <a:cubicBezTo>
                      <a:pt x="453" y="45"/>
                      <a:pt x="453" y="45"/>
                      <a:pt x="453" y="45"/>
                    </a:cubicBezTo>
                    <a:cubicBezTo>
                      <a:pt x="461" y="6"/>
                      <a:pt x="461" y="6"/>
                      <a:pt x="461" y="6"/>
                    </a:cubicBezTo>
                    <a:cubicBezTo>
                      <a:pt x="307" y="6"/>
                      <a:pt x="307" y="6"/>
                      <a:pt x="307" y="6"/>
                    </a:cubicBezTo>
                    <a:cubicBezTo>
                      <a:pt x="264" y="208"/>
                      <a:pt x="264" y="208"/>
                      <a:pt x="264" y="208"/>
                    </a:cubicBezTo>
                    <a:lnTo>
                      <a:pt x="418" y="208"/>
                    </a:lnTo>
                    <a:close/>
                    <a:moveTo>
                      <a:pt x="226" y="208"/>
                    </a:moveTo>
                    <a:cubicBezTo>
                      <a:pt x="269" y="6"/>
                      <a:pt x="269" y="6"/>
                      <a:pt x="269" y="6"/>
                    </a:cubicBezTo>
                    <a:cubicBezTo>
                      <a:pt x="213" y="6"/>
                      <a:pt x="213" y="6"/>
                      <a:pt x="213" y="6"/>
                    </a:cubicBezTo>
                    <a:cubicBezTo>
                      <a:pt x="170" y="208"/>
                      <a:pt x="170" y="208"/>
                      <a:pt x="170" y="208"/>
                    </a:cubicBezTo>
                    <a:lnTo>
                      <a:pt x="226" y="208"/>
                    </a:lnTo>
                    <a:close/>
                    <a:moveTo>
                      <a:pt x="72" y="131"/>
                    </a:moveTo>
                    <a:cubicBezTo>
                      <a:pt x="153" y="131"/>
                      <a:pt x="153" y="131"/>
                      <a:pt x="153" y="131"/>
                    </a:cubicBezTo>
                    <a:cubicBezTo>
                      <a:pt x="161" y="92"/>
                      <a:pt x="161" y="92"/>
                      <a:pt x="161" y="92"/>
                    </a:cubicBezTo>
                    <a:cubicBezTo>
                      <a:pt x="80" y="92"/>
                      <a:pt x="80" y="92"/>
                      <a:pt x="80" y="92"/>
                    </a:cubicBezTo>
                    <a:cubicBezTo>
                      <a:pt x="90" y="45"/>
                      <a:pt x="90" y="45"/>
                      <a:pt x="90" y="45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86" y="6"/>
                      <a:pt x="186" y="6"/>
                      <a:pt x="186" y="6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0" y="208"/>
                      <a:pt x="0" y="208"/>
                      <a:pt x="0" y="208"/>
                    </a:cubicBezTo>
                    <a:cubicBezTo>
                      <a:pt x="56" y="208"/>
                      <a:pt x="56" y="208"/>
                      <a:pt x="56" y="208"/>
                    </a:cubicBezTo>
                    <a:lnTo>
                      <a:pt x="72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08" name="Google Shape;108;p13"/>
          <p:cNvPicPr preferRelativeResize="0"/>
          <p:nvPr/>
        </p:nvPicPr>
        <p:blipFill rotWithShape="1">
          <a:blip r:embed="rId6">
            <a:alphaModFix/>
          </a:blip>
          <a:srcRect b="58946" l="5211" r="4224" t="31360"/>
          <a:stretch/>
        </p:blipFill>
        <p:spPr>
          <a:xfrm>
            <a:off x="476518" y="2701343"/>
            <a:ext cx="8281116" cy="664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 rotWithShape="1">
          <a:blip r:embed="rId6">
            <a:alphaModFix/>
          </a:blip>
          <a:srcRect b="47418" l="5211" r="4224" t="41054"/>
          <a:stretch/>
        </p:blipFill>
        <p:spPr>
          <a:xfrm>
            <a:off x="476518" y="3366052"/>
            <a:ext cx="8281116" cy="790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2"/>
          <p:cNvSpPr/>
          <p:nvPr/>
        </p:nvSpPr>
        <p:spPr>
          <a:xfrm>
            <a:off x="398221" y="929727"/>
            <a:ext cx="835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MER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2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Os </a:t>
            </a:r>
            <a:r>
              <a:rPr b="1" lang="pt-BR" sz="2000">
                <a:solidFill>
                  <a:srgbClr val="3F3F3F"/>
                </a:solidFill>
                <a:highlight>
                  <a:srgbClr val="FFFF00"/>
                </a:highlight>
              </a:rPr>
              <a:t>exames </a:t>
            </a:r>
            <a:r>
              <a:rPr b="1" lang="pt-BR" sz="2000">
                <a:solidFill>
                  <a:srgbClr val="3F3F3F"/>
                </a:solidFill>
              </a:rPr>
              <a:t>passados nas consultas:  </a:t>
            </a:r>
            <a:endParaRPr b="1" sz="2000">
              <a:solidFill>
                <a:srgbClr val="3F3F3F"/>
              </a:solidFill>
            </a:endParaRPr>
          </a:p>
          <a:p>
            <a:pPr indent="-3556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</a:pPr>
            <a:r>
              <a:rPr b="1" lang="pt-BR" sz="2000">
                <a:solidFill>
                  <a:srgbClr val="3F3F3F"/>
                </a:solidFill>
                <a:highlight>
                  <a:srgbClr val="EA9999"/>
                </a:highlight>
              </a:rPr>
              <a:t>Código </a:t>
            </a:r>
            <a:r>
              <a:rPr b="1" lang="pt-BR" sz="2000">
                <a:solidFill>
                  <a:srgbClr val="3F3F3F"/>
                </a:solidFill>
              </a:rPr>
              <a:t>identificador;  </a:t>
            </a:r>
            <a:endParaRPr b="1" sz="2000">
              <a:solidFill>
                <a:srgbClr val="3F3F3F"/>
              </a:solidFill>
            </a:endParaRPr>
          </a:p>
          <a:p>
            <a:pPr indent="-3556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</a:pPr>
            <a:r>
              <a:rPr b="1" lang="pt-BR" sz="2000">
                <a:solidFill>
                  <a:srgbClr val="3F3F3F"/>
                </a:solidFill>
              </a:rPr>
              <a:t>Nome do exame;  </a:t>
            </a:r>
            <a:endParaRPr b="1" sz="2000">
              <a:solidFill>
                <a:srgbClr val="3F3F3F"/>
              </a:solidFill>
            </a:endParaRPr>
          </a:p>
          <a:p>
            <a:pPr indent="-3556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</a:pPr>
            <a:r>
              <a:rPr b="1" lang="pt-BR" sz="2000">
                <a:solidFill>
                  <a:srgbClr val="3F3F3F"/>
                </a:solidFill>
              </a:rPr>
              <a:t>Resultado.</a:t>
            </a:r>
            <a:endParaRPr b="1" sz="2000">
              <a:solidFill>
                <a:srgbClr val="3F3F3F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269" name="Google Shape;269;p22"/>
          <p:cNvSpPr/>
          <p:nvPr/>
        </p:nvSpPr>
        <p:spPr>
          <a:xfrm>
            <a:off x="403025" y="1330476"/>
            <a:ext cx="83409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>
                <a:solidFill>
                  <a:srgbClr val="3F3F3F"/>
                </a:solidFill>
              </a:rPr>
              <a:t>Exemplo: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2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2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22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398221" y="929727"/>
            <a:ext cx="835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MER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403025" y="1330476"/>
            <a:ext cx="83409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>
                <a:solidFill>
                  <a:srgbClr val="3F3F3F"/>
                </a:solidFill>
              </a:rPr>
              <a:t>Modelo Conceitual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3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3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23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186" y="2346276"/>
            <a:ext cx="8692413" cy="377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398221" y="929727"/>
            <a:ext cx="835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MER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403025" y="1330476"/>
            <a:ext cx="83409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3F3F3F"/>
                </a:solidFill>
              </a:rPr>
              <a:t>Modelo Conceitual possui três elementos principais:</a:t>
            </a:r>
            <a:endParaRPr b="1" sz="2400">
              <a:solidFill>
                <a:srgbClr val="3F3F3F"/>
              </a:solidFill>
            </a:endParaRPr>
          </a:p>
          <a:p>
            <a:pPr indent="-38100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●"/>
            </a:pPr>
            <a:r>
              <a:rPr b="1" lang="pt-BR" sz="2400">
                <a:solidFill>
                  <a:srgbClr val="3F3F3F"/>
                </a:solidFill>
              </a:rPr>
              <a:t>Entidades</a:t>
            </a:r>
            <a:endParaRPr b="1" sz="2400">
              <a:solidFill>
                <a:srgbClr val="3F3F3F"/>
              </a:solidFill>
            </a:endParaRPr>
          </a:p>
          <a:p>
            <a:pPr indent="-38100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●"/>
            </a:pPr>
            <a:r>
              <a:rPr b="1" lang="pt-BR" sz="2400">
                <a:solidFill>
                  <a:srgbClr val="3F3F3F"/>
                </a:solidFill>
              </a:rPr>
              <a:t>Atributos </a:t>
            </a:r>
            <a:endParaRPr b="1" sz="2400">
              <a:solidFill>
                <a:srgbClr val="3F3F3F"/>
              </a:solidFill>
            </a:endParaRPr>
          </a:p>
          <a:p>
            <a:pPr indent="-38100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●"/>
            </a:pPr>
            <a:r>
              <a:rPr b="1" lang="pt-BR" sz="2400">
                <a:solidFill>
                  <a:srgbClr val="3F3F3F"/>
                </a:solidFill>
              </a:rPr>
              <a:t>Relacionamentos</a:t>
            </a:r>
            <a:endParaRPr b="1" sz="2400">
              <a:solidFill>
                <a:srgbClr val="3F3F3F"/>
              </a:solidFill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4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4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4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4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24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27" y="3152888"/>
            <a:ext cx="7458686" cy="3237037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4"/>
          <p:cNvSpPr/>
          <p:nvPr/>
        </p:nvSpPr>
        <p:spPr>
          <a:xfrm>
            <a:off x="1363975" y="3757475"/>
            <a:ext cx="1106400" cy="468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4"/>
          <p:cNvSpPr/>
          <p:nvPr/>
        </p:nvSpPr>
        <p:spPr>
          <a:xfrm rot="-10796012">
            <a:off x="2211775" y="4351713"/>
            <a:ext cx="258600" cy="839400"/>
          </a:xfrm>
          <a:prstGeom prst="bentArrow">
            <a:avLst>
              <a:gd fmla="val 19705" name="adj1"/>
              <a:gd fmla="val 25000" name="adj2"/>
              <a:gd fmla="val 25000" name="adj3"/>
              <a:gd fmla="val 43750" name="adj4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4"/>
          <p:cNvSpPr txBox="1"/>
          <p:nvPr/>
        </p:nvSpPr>
        <p:spPr>
          <a:xfrm>
            <a:off x="1058750" y="5179275"/>
            <a:ext cx="54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/>
          <p:nvPr/>
        </p:nvSpPr>
        <p:spPr>
          <a:xfrm>
            <a:off x="558100" y="4921750"/>
            <a:ext cx="1529700" cy="461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/>
              <a:t>ENTIDADE</a:t>
            </a:r>
            <a:endParaRPr b="1" sz="1900"/>
          </a:p>
        </p:txBody>
      </p:sp>
      <p:sp>
        <p:nvSpPr>
          <p:cNvPr id="308" name="Google Shape;308;p24"/>
          <p:cNvSpPr/>
          <p:nvPr/>
        </p:nvSpPr>
        <p:spPr>
          <a:xfrm>
            <a:off x="3548025" y="3099125"/>
            <a:ext cx="1936500" cy="468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4"/>
          <p:cNvSpPr/>
          <p:nvPr/>
        </p:nvSpPr>
        <p:spPr>
          <a:xfrm rot="3988">
            <a:off x="4442700" y="2764150"/>
            <a:ext cx="258600" cy="248100"/>
          </a:xfrm>
          <a:prstGeom prst="bentArrow">
            <a:avLst>
              <a:gd fmla="val 19705" name="adj1"/>
              <a:gd fmla="val 25000" name="adj2"/>
              <a:gd fmla="val 25000" name="adj3"/>
              <a:gd fmla="val 43750" name="adj4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4"/>
          <p:cNvSpPr/>
          <p:nvPr/>
        </p:nvSpPr>
        <p:spPr>
          <a:xfrm>
            <a:off x="4831025" y="2550700"/>
            <a:ext cx="1529700" cy="461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/>
              <a:t>ATRIBUTOS</a:t>
            </a:r>
            <a:endParaRPr b="1" sz="1700"/>
          </a:p>
        </p:txBody>
      </p:sp>
      <p:sp>
        <p:nvSpPr>
          <p:cNvPr id="311" name="Google Shape;311;p24"/>
          <p:cNvSpPr/>
          <p:nvPr/>
        </p:nvSpPr>
        <p:spPr>
          <a:xfrm>
            <a:off x="4110775" y="4472375"/>
            <a:ext cx="720300" cy="649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4"/>
          <p:cNvSpPr/>
          <p:nvPr/>
        </p:nvSpPr>
        <p:spPr>
          <a:xfrm>
            <a:off x="5026650" y="4730975"/>
            <a:ext cx="258600" cy="143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4"/>
          <p:cNvSpPr/>
          <p:nvPr/>
        </p:nvSpPr>
        <p:spPr>
          <a:xfrm>
            <a:off x="5371850" y="4571675"/>
            <a:ext cx="2242500" cy="461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RELACIONAMENTO</a:t>
            </a:r>
            <a:endParaRPr b="1"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400" y="3115500"/>
            <a:ext cx="6489200" cy="36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5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5"/>
          <p:cNvSpPr/>
          <p:nvPr/>
        </p:nvSpPr>
        <p:spPr>
          <a:xfrm>
            <a:off x="398221" y="929727"/>
            <a:ext cx="835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MER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5"/>
          <p:cNvSpPr/>
          <p:nvPr/>
        </p:nvSpPr>
        <p:spPr>
          <a:xfrm>
            <a:off x="403025" y="1330476"/>
            <a:ext cx="83409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3F3F3F"/>
                </a:solidFill>
                <a:highlight>
                  <a:srgbClr val="FFFF00"/>
                </a:highlight>
              </a:rPr>
              <a:t>Entidades</a:t>
            </a:r>
            <a:endParaRPr b="1" sz="2400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●"/>
            </a:pPr>
            <a:r>
              <a:rPr b="1" lang="pt-BR" sz="2400">
                <a:solidFill>
                  <a:srgbClr val="3F3F3F"/>
                </a:solidFill>
              </a:rPr>
              <a:t>Simples - Quando não composto, não é chave…</a:t>
            </a:r>
            <a:endParaRPr b="1" sz="2400">
              <a:solidFill>
                <a:srgbClr val="3F3F3F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●"/>
            </a:pPr>
            <a:r>
              <a:rPr b="1" lang="pt-BR" sz="2400">
                <a:solidFill>
                  <a:srgbClr val="3F3F3F"/>
                </a:solidFill>
              </a:rPr>
              <a:t>Fraca - Quando não possui existência própria.</a:t>
            </a:r>
            <a:endParaRPr b="1" sz="2400">
              <a:solidFill>
                <a:srgbClr val="3F3F3F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●"/>
            </a:pPr>
            <a:r>
              <a:rPr b="1" lang="pt-BR" sz="2400">
                <a:solidFill>
                  <a:srgbClr val="3F3F3F"/>
                </a:solidFill>
              </a:rPr>
              <a:t>Associativa - Resultado de uma relação muito para muitos.</a:t>
            </a:r>
            <a:endParaRPr b="1" sz="2400">
              <a:solidFill>
                <a:srgbClr val="3F3F3F"/>
              </a:solidFill>
            </a:endParaRPr>
          </a:p>
        </p:txBody>
      </p:sp>
      <p:sp>
        <p:nvSpPr>
          <p:cNvPr id="322" name="Google Shape;322;p25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5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5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5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25"/>
          <p:cNvPicPr preferRelativeResize="0"/>
          <p:nvPr/>
        </p:nvPicPr>
        <p:blipFill rotWithShape="1">
          <a:blip r:embed="rId4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5"/>
          <p:cNvSpPr/>
          <p:nvPr/>
        </p:nvSpPr>
        <p:spPr>
          <a:xfrm>
            <a:off x="403025" y="3452513"/>
            <a:ext cx="1239900" cy="461700"/>
          </a:xfrm>
          <a:prstGeom prst="rightArrowCallout">
            <a:avLst>
              <a:gd fmla="val 30389" name="adj1"/>
              <a:gd fmla="val 34400" name="adj2"/>
              <a:gd fmla="val 20401" name="adj3"/>
              <a:gd fmla="val 83154" name="adj4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/>
              <a:t>SIMPLES</a:t>
            </a:r>
            <a:endParaRPr b="1" sz="1500"/>
          </a:p>
        </p:txBody>
      </p:sp>
      <p:sp>
        <p:nvSpPr>
          <p:cNvPr id="329" name="Google Shape;329;p25"/>
          <p:cNvSpPr/>
          <p:nvPr/>
        </p:nvSpPr>
        <p:spPr>
          <a:xfrm rot="-1732994">
            <a:off x="2241508" y="4259520"/>
            <a:ext cx="1548984" cy="461762"/>
          </a:xfrm>
          <a:prstGeom prst="rightArrowCallout">
            <a:avLst>
              <a:gd fmla="val 30389" name="adj1"/>
              <a:gd fmla="val 34400" name="adj2"/>
              <a:gd fmla="val 20401" name="adj3"/>
              <a:gd fmla="val 83154" name="adj4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/>
              <a:t>Associativa</a:t>
            </a:r>
            <a:endParaRPr b="1"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32" y="3212649"/>
            <a:ext cx="8115724" cy="3492843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6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6"/>
          <p:cNvSpPr/>
          <p:nvPr/>
        </p:nvSpPr>
        <p:spPr>
          <a:xfrm>
            <a:off x="398221" y="929727"/>
            <a:ext cx="835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MER*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6"/>
          <p:cNvSpPr/>
          <p:nvPr/>
        </p:nvSpPr>
        <p:spPr>
          <a:xfrm>
            <a:off x="403025" y="1330476"/>
            <a:ext cx="83409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3F3F3F"/>
                </a:solidFill>
                <a:highlight>
                  <a:srgbClr val="FFFF00"/>
                </a:highlight>
              </a:rPr>
              <a:t>Atributos</a:t>
            </a:r>
            <a:endParaRPr b="1" sz="2400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●"/>
            </a:pPr>
            <a:r>
              <a:rPr b="1" lang="pt-BR" sz="2400">
                <a:solidFill>
                  <a:srgbClr val="3F3F3F"/>
                </a:solidFill>
              </a:rPr>
              <a:t>Chave - Definie chave, Ex.: CPF</a:t>
            </a:r>
            <a:endParaRPr b="1" sz="2400">
              <a:solidFill>
                <a:srgbClr val="3F3F3F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●"/>
            </a:pPr>
            <a:r>
              <a:rPr b="1" lang="pt-BR" sz="2400">
                <a:solidFill>
                  <a:srgbClr val="3F3F3F"/>
                </a:solidFill>
              </a:rPr>
              <a:t>Simples - Ex.: Nome</a:t>
            </a:r>
            <a:endParaRPr b="1" sz="2400">
              <a:solidFill>
                <a:srgbClr val="3F3F3F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●"/>
            </a:pPr>
            <a:r>
              <a:rPr b="1" lang="pt-BR" sz="2400">
                <a:solidFill>
                  <a:srgbClr val="3F3F3F"/>
                </a:solidFill>
              </a:rPr>
              <a:t>Multivalorado* - Ex.: Telefone</a:t>
            </a:r>
            <a:endParaRPr b="1" sz="2400">
              <a:solidFill>
                <a:srgbClr val="3F3F3F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●"/>
            </a:pPr>
            <a:r>
              <a:rPr b="1" lang="pt-BR" sz="2400">
                <a:solidFill>
                  <a:srgbClr val="3F3F3F"/>
                </a:solidFill>
              </a:rPr>
              <a:t>Composto - Ex.: Endereço</a:t>
            </a:r>
            <a:endParaRPr b="1" sz="2400">
              <a:solidFill>
                <a:srgbClr val="3F3F3F"/>
              </a:solidFill>
            </a:endParaRPr>
          </a:p>
        </p:txBody>
      </p:sp>
      <p:sp>
        <p:nvSpPr>
          <p:cNvPr id="338" name="Google Shape;338;p26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6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6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6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6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26"/>
          <p:cNvPicPr preferRelativeResize="0"/>
          <p:nvPr/>
        </p:nvPicPr>
        <p:blipFill rotWithShape="1">
          <a:blip r:embed="rId4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7"/>
          <p:cNvPicPr preferRelativeResize="0"/>
          <p:nvPr/>
        </p:nvPicPr>
        <p:blipFill rotWithShape="1">
          <a:blip r:embed="rId3">
            <a:alphaModFix/>
          </a:blip>
          <a:srcRect b="12602" l="4707" r="0" t="0"/>
          <a:stretch/>
        </p:blipFill>
        <p:spPr>
          <a:xfrm>
            <a:off x="2609700" y="5016850"/>
            <a:ext cx="3564075" cy="158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7"/>
          <p:cNvSpPr/>
          <p:nvPr/>
        </p:nvSpPr>
        <p:spPr>
          <a:xfrm>
            <a:off x="146775" y="3126238"/>
            <a:ext cx="3957000" cy="1807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7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7"/>
          <p:cNvSpPr/>
          <p:nvPr/>
        </p:nvSpPr>
        <p:spPr>
          <a:xfrm>
            <a:off x="398221" y="929727"/>
            <a:ext cx="835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MER*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7"/>
          <p:cNvSpPr/>
          <p:nvPr/>
        </p:nvSpPr>
        <p:spPr>
          <a:xfrm>
            <a:off x="403025" y="1330476"/>
            <a:ext cx="83409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3F3F3F"/>
                </a:solidFill>
                <a:highlight>
                  <a:srgbClr val="FFFF00"/>
                </a:highlight>
              </a:rPr>
              <a:t>Relacionamentos</a:t>
            </a:r>
            <a:endParaRPr b="1" sz="2400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●"/>
            </a:pPr>
            <a:r>
              <a:rPr b="1" lang="pt-BR" sz="2400">
                <a:solidFill>
                  <a:srgbClr val="3F3F3F"/>
                </a:solidFill>
              </a:rPr>
              <a:t>Binário¹</a:t>
            </a:r>
            <a:endParaRPr b="1" sz="2400">
              <a:solidFill>
                <a:srgbClr val="3F3F3F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●"/>
            </a:pPr>
            <a:r>
              <a:rPr b="1" lang="pt-BR" sz="2400">
                <a:solidFill>
                  <a:srgbClr val="3F3F3F"/>
                </a:solidFill>
              </a:rPr>
              <a:t>Auto Relacionamento²</a:t>
            </a:r>
            <a:endParaRPr b="1" sz="2400">
              <a:solidFill>
                <a:srgbClr val="3F3F3F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●"/>
            </a:pPr>
            <a:r>
              <a:rPr b="1" lang="pt-BR" sz="2400">
                <a:solidFill>
                  <a:srgbClr val="3F3F3F"/>
                </a:solidFill>
              </a:rPr>
              <a:t>Generalização / Especialização³</a:t>
            </a:r>
            <a:endParaRPr b="1" sz="2400">
              <a:solidFill>
                <a:srgbClr val="3F3F3F"/>
              </a:solidFill>
            </a:endParaRPr>
          </a:p>
        </p:txBody>
      </p:sp>
      <p:sp>
        <p:nvSpPr>
          <p:cNvPr id="353" name="Google Shape;353;p27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7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7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7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7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27"/>
          <p:cNvPicPr preferRelativeResize="0"/>
          <p:nvPr/>
        </p:nvPicPr>
        <p:blipFill rotWithShape="1">
          <a:blip r:embed="rId4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548" y="3328725"/>
            <a:ext cx="3762150" cy="140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7"/>
          <p:cNvSpPr txBox="1"/>
          <p:nvPr/>
        </p:nvSpPr>
        <p:spPr>
          <a:xfrm>
            <a:off x="270550" y="3328725"/>
            <a:ext cx="54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</a:t>
            </a:r>
            <a:endParaRPr/>
          </a:p>
        </p:txBody>
      </p:sp>
      <p:sp>
        <p:nvSpPr>
          <p:cNvPr id="361" name="Google Shape;361;p27"/>
          <p:cNvSpPr/>
          <p:nvPr/>
        </p:nvSpPr>
        <p:spPr>
          <a:xfrm>
            <a:off x="5050675" y="3126238"/>
            <a:ext cx="3957000" cy="1807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7"/>
          <p:cNvSpPr txBox="1"/>
          <p:nvPr/>
        </p:nvSpPr>
        <p:spPr>
          <a:xfrm>
            <a:off x="5131300" y="3366950"/>
            <a:ext cx="54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</a:t>
            </a:r>
            <a:endParaRPr/>
          </a:p>
        </p:txBody>
      </p:sp>
      <p:sp>
        <p:nvSpPr>
          <p:cNvPr id="363" name="Google Shape;363;p27"/>
          <p:cNvSpPr/>
          <p:nvPr/>
        </p:nvSpPr>
        <p:spPr>
          <a:xfrm>
            <a:off x="2336675" y="4947913"/>
            <a:ext cx="3957000" cy="1807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7"/>
          <p:cNvSpPr txBox="1"/>
          <p:nvPr/>
        </p:nvSpPr>
        <p:spPr>
          <a:xfrm>
            <a:off x="2336675" y="5049163"/>
            <a:ext cx="39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</a:t>
            </a:r>
            <a:endParaRPr/>
          </a:p>
        </p:txBody>
      </p:sp>
      <p:pic>
        <p:nvPicPr>
          <p:cNvPr id="365" name="Google Shape;365;p27"/>
          <p:cNvPicPr preferRelativeResize="0"/>
          <p:nvPr/>
        </p:nvPicPr>
        <p:blipFill rotWithShape="1">
          <a:blip r:embed="rId6">
            <a:alphaModFix/>
          </a:blip>
          <a:srcRect b="0" l="23312" r="0" t="32249"/>
          <a:stretch/>
        </p:blipFill>
        <p:spPr>
          <a:xfrm>
            <a:off x="5402301" y="3429000"/>
            <a:ext cx="3341625" cy="125010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344" y="3228911"/>
            <a:ext cx="6581932" cy="347411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8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8"/>
          <p:cNvSpPr/>
          <p:nvPr/>
        </p:nvSpPr>
        <p:spPr>
          <a:xfrm>
            <a:off x="398221" y="929727"/>
            <a:ext cx="835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MER*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8"/>
          <p:cNvSpPr/>
          <p:nvPr/>
        </p:nvSpPr>
        <p:spPr>
          <a:xfrm>
            <a:off x="403025" y="1330476"/>
            <a:ext cx="83409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3F3F3F"/>
                </a:solidFill>
                <a:highlight>
                  <a:srgbClr val="FFFF00"/>
                </a:highlight>
              </a:rPr>
              <a:t>Tipos de cardinalidade:</a:t>
            </a:r>
            <a:endParaRPr b="1" sz="2400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●"/>
            </a:pPr>
            <a:r>
              <a:rPr b="1" lang="pt-BR" sz="2400">
                <a:solidFill>
                  <a:srgbClr val="3F3F3F"/>
                </a:solidFill>
              </a:rPr>
              <a:t>Um para muitos</a:t>
            </a:r>
            <a:endParaRPr b="1" sz="2400">
              <a:solidFill>
                <a:srgbClr val="3F3F3F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●"/>
            </a:pPr>
            <a:r>
              <a:rPr b="1" lang="pt-BR" sz="2400">
                <a:solidFill>
                  <a:srgbClr val="3F3F3F"/>
                </a:solidFill>
              </a:rPr>
              <a:t>Muitos para um</a:t>
            </a:r>
            <a:endParaRPr b="1" sz="2400">
              <a:solidFill>
                <a:srgbClr val="3F3F3F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●"/>
            </a:pPr>
            <a:r>
              <a:rPr b="1" lang="pt-BR" sz="2400">
                <a:solidFill>
                  <a:srgbClr val="3F3F3F"/>
                </a:solidFill>
              </a:rPr>
              <a:t>Muitos para muitos</a:t>
            </a:r>
            <a:endParaRPr b="1" sz="2400">
              <a:solidFill>
                <a:srgbClr val="3F3F3F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●"/>
            </a:pPr>
            <a:r>
              <a:rPr b="1" lang="pt-BR" sz="2400">
                <a:solidFill>
                  <a:srgbClr val="3F3F3F"/>
                </a:solidFill>
              </a:rPr>
              <a:t>Um para um</a:t>
            </a:r>
            <a:endParaRPr b="1" sz="24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3F3F3F"/>
              </a:solidFill>
            </a:endParaRPr>
          </a:p>
        </p:txBody>
      </p:sp>
      <p:sp>
        <p:nvSpPr>
          <p:cNvPr id="374" name="Google Shape;374;p28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8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8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8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8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28"/>
          <p:cNvPicPr preferRelativeResize="0"/>
          <p:nvPr/>
        </p:nvPicPr>
        <p:blipFill rotWithShape="1">
          <a:blip r:embed="rId4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9"/>
          <p:cNvSpPr/>
          <p:nvPr/>
        </p:nvSpPr>
        <p:spPr>
          <a:xfrm>
            <a:off x="398221" y="929727"/>
            <a:ext cx="835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MER - Abordagem Relacional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9"/>
          <p:cNvSpPr/>
          <p:nvPr/>
        </p:nvSpPr>
        <p:spPr>
          <a:xfrm>
            <a:off x="403025" y="1883324"/>
            <a:ext cx="8340900" cy="45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●"/>
            </a:pPr>
            <a:r>
              <a:rPr b="1" lang="pt-BR" sz="2400">
                <a:solidFill>
                  <a:srgbClr val="3F3F3F"/>
                </a:solidFill>
              </a:rPr>
              <a:t>Tem a finalidade de representar os dados organizados como um conjunto de tabelas.  </a:t>
            </a:r>
            <a:endParaRPr b="1" sz="2400">
              <a:solidFill>
                <a:srgbClr val="3F3F3F"/>
              </a:solidFill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●"/>
            </a:pPr>
            <a:r>
              <a:rPr b="1" lang="pt-BR" sz="2400">
                <a:solidFill>
                  <a:srgbClr val="3F3F3F"/>
                </a:solidFill>
              </a:rPr>
              <a:t>Tabela é o conceito mais forte no modelo relacional. </a:t>
            </a:r>
            <a:endParaRPr b="1" sz="2400">
              <a:solidFill>
                <a:srgbClr val="3F3F3F"/>
              </a:solidFill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●"/>
            </a:pPr>
            <a:r>
              <a:rPr b="1" lang="pt-BR" sz="2400">
                <a:solidFill>
                  <a:srgbClr val="3F3F3F"/>
                </a:solidFill>
              </a:rPr>
              <a:t>Cada tabela é composta por:  </a:t>
            </a:r>
            <a:endParaRPr b="1" sz="2400">
              <a:solidFill>
                <a:srgbClr val="3F3F3F"/>
              </a:solidFill>
            </a:endParaRPr>
          </a:p>
          <a:p>
            <a:pPr indent="-3810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○"/>
            </a:pPr>
            <a:r>
              <a:rPr b="1" lang="pt-BR" sz="2400">
                <a:solidFill>
                  <a:srgbClr val="3F3F3F"/>
                </a:solidFill>
              </a:rPr>
              <a:t>Linhas  </a:t>
            </a:r>
            <a:endParaRPr b="1" sz="2400">
              <a:solidFill>
                <a:srgbClr val="3F3F3F"/>
              </a:solidFill>
            </a:endParaRPr>
          </a:p>
          <a:p>
            <a:pPr indent="-3810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○"/>
            </a:pPr>
            <a:r>
              <a:rPr b="1" lang="pt-BR" sz="2400">
                <a:solidFill>
                  <a:srgbClr val="3F3F3F"/>
                </a:solidFill>
              </a:rPr>
              <a:t>Colunas  </a:t>
            </a:r>
            <a:endParaRPr b="1" sz="2400">
              <a:solidFill>
                <a:srgbClr val="3F3F3F"/>
              </a:solidFill>
            </a:endParaRPr>
          </a:p>
          <a:p>
            <a:pPr indent="-3810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○"/>
            </a:pPr>
            <a:r>
              <a:rPr b="1" lang="pt-BR" sz="2400">
                <a:solidFill>
                  <a:srgbClr val="3F3F3F"/>
                </a:solidFill>
              </a:rPr>
              <a:t>Chaves  Primária  </a:t>
            </a:r>
            <a:endParaRPr b="1" sz="2400">
              <a:solidFill>
                <a:srgbClr val="3F3F3F"/>
              </a:solidFill>
            </a:endParaRPr>
          </a:p>
          <a:p>
            <a:pPr indent="-3810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○"/>
            </a:pPr>
            <a:r>
              <a:rPr b="1" lang="pt-BR" sz="2400">
                <a:solidFill>
                  <a:srgbClr val="3F3F3F"/>
                </a:solidFill>
              </a:rPr>
              <a:t>Estrangeira</a:t>
            </a:r>
            <a:endParaRPr b="1" sz="2400">
              <a:solidFill>
                <a:srgbClr val="3F3F3F"/>
              </a:solidFill>
            </a:endParaRPr>
          </a:p>
        </p:txBody>
      </p:sp>
      <p:sp>
        <p:nvSpPr>
          <p:cNvPr id="387" name="Google Shape;387;p29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9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9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9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9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29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50" y="1865825"/>
            <a:ext cx="8782050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0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0"/>
          <p:cNvSpPr/>
          <p:nvPr/>
        </p:nvSpPr>
        <p:spPr>
          <a:xfrm>
            <a:off x="398221" y="929727"/>
            <a:ext cx="835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MER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0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401" name="Google Shape;401;p30"/>
          <p:cNvSpPr/>
          <p:nvPr/>
        </p:nvSpPr>
        <p:spPr>
          <a:xfrm>
            <a:off x="403025" y="1330476"/>
            <a:ext cx="83409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>
                <a:solidFill>
                  <a:srgbClr val="3F3F3F"/>
                </a:solidFill>
              </a:rPr>
              <a:t>TABELA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402" name="Google Shape;402;p30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0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0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0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0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30"/>
          <p:cNvPicPr preferRelativeResize="0"/>
          <p:nvPr/>
        </p:nvPicPr>
        <p:blipFill rotWithShape="1">
          <a:blip r:embed="rId4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01" y="1830900"/>
            <a:ext cx="6721151" cy="47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1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1"/>
          <p:cNvSpPr/>
          <p:nvPr/>
        </p:nvSpPr>
        <p:spPr>
          <a:xfrm>
            <a:off x="398221" y="929727"/>
            <a:ext cx="835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MER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1"/>
          <p:cNvSpPr/>
          <p:nvPr/>
        </p:nvSpPr>
        <p:spPr>
          <a:xfrm>
            <a:off x="403025" y="1330476"/>
            <a:ext cx="83409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>
                <a:solidFill>
                  <a:srgbClr val="3F3F3F"/>
                </a:solidFill>
              </a:rPr>
              <a:t>TABELA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416" name="Google Shape;416;p31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1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1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1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1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31"/>
          <p:cNvPicPr preferRelativeResize="0"/>
          <p:nvPr/>
        </p:nvPicPr>
        <p:blipFill rotWithShape="1">
          <a:blip r:embed="rId4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272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 txBox="1"/>
          <p:nvPr/>
        </p:nvSpPr>
        <p:spPr>
          <a:xfrm>
            <a:off x="191879" y="2601108"/>
            <a:ext cx="87712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>
                <a:solidFill>
                  <a:schemeClr val="lt1"/>
                </a:solidFill>
              </a:rPr>
              <a:t>BANCO DE DADOS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239700" y="3591880"/>
            <a:ext cx="87234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" name="Google Shape;117;p14"/>
          <p:cNvCxnSpPr/>
          <p:nvPr/>
        </p:nvCxnSpPr>
        <p:spPr>
          <a:xfrm>
            <a:off x="1703614" y="3417901"/>
            <a:ext cx="573677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118" name="Google Shape;118;p14"/>
          <p:cNvPicPr preferRelativeResize="0"/>
          <p:nvPr/>
        </p:nvPicPr>
        <p:blipFill rotWithShape="1">
          <a:blip r:embed="rId4">
            <a:alphaModFix/>
          </a:blip>
          <a:srcRect b="0" l="75357" r="0" t="93175"/>
          <a:stretch/>
        </p:blipFill>
        <p:spPr>
          <a:xfrm>
            <a:off x="6890656" y="6389914"/>
            <a:ext cx="2253343" cy="468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2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2"/>
          <p:cNvSpPr/>
          <p:nvPr/>
        </p:nvSpPr>
        <p:spPr>
          <a:xfrm>
            <a:off x="398221" y="929727"/>
            <a:ext cx="835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MER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2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São utilizadas para especificar restrições de integridade.  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Podem ser:  </a:t>
            </a:r>
            <a:endParaRPr b="1" sz="2200">
              <a:solidFill>
                <a:srgbClr val="3F3F3F"/>
              </a:solidFill>
            </a:endParaRPr>
          </a:p>
          <a:p>
            <a:pPr indent="-3683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○"/>
            </a:pPr>
            <a:r>
              <a:rPr b="1" lang="pt-BR" sz="2200">
                <a:solidFill>
                  <a:srgbClr val="3F3F3F"/>
                </a:solidFill>
              </a:rPr>
              <a:t>Primária  </a:t>
            </a:r>
            <a:endParaRPr b="1" sz="2200">
              <a:solidFill>
                <a:srgbClr val="3F3F3F"/>
              </a:solidFill>
            </a:endParaRPr>
          </a:p>
          <a:p>
            <a:pPr indent="-3683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○"/>
            </a:pPr>
            <a:r>
              <a:rPr b="1" lang="pt-BR" sz="2200">
                <a:solidFill>
                  <a:srgbClr val="3F3F3F"/>
                </a:solidFill>
              </a:rPr>
              <a:t>Alternativa  </a:t>
            </a:r>
            <a:endParaRPr b="1" sz="2200">
              <a:solidFill>
                <a:srgbClr val="3F3F3F"/>
              </a:solidFill>
            </a:endParaRPr>
          </a:p>
          <a:p>
            <a:pPr indent="-3683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○"/>
            </a:pPr>
            <a:r>
              <a:rPr b="1" lang="pt-BR" sz="2200">
                <a:solidFill>
                  <a:srgbClr val="3F3F3F"/>
                </a:solidFill>
              </a:rPr>
              <a:t>Estrangeira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429" name="Google Shape;429;p32"/>
          <p:cNvSpPr/>
          <p:nvPr/>
        </p:nvSpPr>
        <p:spPr>
          <a:xfrm>
            <a:off x="403025" y="1330476"/>
            <a:ext cx="83409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>
                <a:solidFill>
                  <a:srgbClr val="3F3F3F"/>
                </a:solidFill>
              </a:rPr>
              <a:t>CHAVES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430" name="Google Shape;430;p32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2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2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2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2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32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2927213"/>
            <a:ext cx="8001000" cy="37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3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33"/>
          <p:cNvSpPr/>
          <p:nvPr/>
        </p:nvSpPr>
        <p:spPr>
          <a:xfrm>
            <a:off x="398221" y="929727"/>
            <a:ext cx="835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MER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33"/>
          <p:cNvSpPr/>
          <p:nvPr/>
        </p:nvSpPr>
        <p:spPr>
          <a:xfrm>
            <a:off x="463325" y="210747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É um atributo ou conjunto de atributos que identificam unicamente uma tupla, dentro de uma tabela.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444" name="Google Shape;444;p33"/>
          <p:cNvSpPr/>
          <p:nvPr/>
        </p:nvSpPr>
        <p:spPr>
          <a:xfrm>
            <a:off x="403025" y="1330476"/>
            <a:ext cx="83409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>
                <a:solidFill>
                  <a:srgbClr val="3F3F3F"/>
                </a:solidFill>
              </a:rPr>
              <a:t>Chave </a:t>
            </a:r>
            <a:r>
              <a:rPr b="1" lang="pt-BR" sz="2400">
                <a:solidFill>
                  <a:srgbClr val="3F3F3F"/>
                </a:solidFill>
              </a:rPr>
              <a:t>Primária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445" name="Google Shape;445;p33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3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3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3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3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p33"/>
          <p:cNvPicPr preferRelativeResize="0"/>
          <p:nvPr/>
        </p:nvPicPr>
        <p:blipFill rotWithShape="1">
          <a:blip r:embed="rId4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50" y="3236175"/>
            <a:ext cx="8648700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4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4"/>
          <p:cNvSpPr/>
          <p:nvPr/>
        </p:nvSpPr>
        <p:spPr>
          <a:xfrm>
            <a:off x="398221" y="929727"/>
            <a:ext cx="835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MER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34"/>
          <p:cNvSpPr/>
          <p:nvPr/>
        </p:nvSpPr>
        <p:spPr>
          <a:xfrm>
            <a:off x="472825" y="179357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É um atributo ou conjunto de atributos que permitem o relacionamento entre tabelas.  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Seus valores aparecem necessariamente na chave primária de uma outra tabela.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459" name="Google Shape;459;p34"/>
          <p:cNvSpPr/>
          <p:nvPr/>
        </p:nvSpPr>
        <p:spPr>
          <a:xfrm>
            <a:off x="401550" y="1301151"/>
            <a:ext cx="83409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>
                <a:solidFill>
                  <a:srgbClr val="3F3F3F"/>
                </a:solidFill>
              </a:rPr>
              <a:t>Chave Estrangeira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460" name="Google Shape;460;p34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4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4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4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4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34"/>
          <p:cNvPicPr preferRelativeResize="0"/>
          <p:nvPr/>
        </p:nvPicPr>
        <p:blipFill rotWithShape="1">
          <a:blip r:embed="rId4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175" y="3036550"/>
            <a:ext cx="7105650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5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5"/>
          <p:cNvSpPr/>
          <p:nvPr/>
        </p:nvSpPr>
        <p:spPr>
          <a:xfrm>
            <a:off x="398221" y="929727"/>
            <a:ext cx="835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MER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5"/>
          <p:cNvSpPr/>
          <p:nvPr/>
        </p:nvSpPr>
        <p:spPr>
          <a:xfrm>
            <a:off x="472825" y="179357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Determinadas vezes, mais de um atributo ou grupo de atributos servem para distinguir uma linha (tupla) das demais.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474" name="Google Shape;474;p35"/>
          <p:cNvSpPr/>
          <p:nvPr/>
        </p:nvSpPr>
        <p:spPr>
          <a:xfrm>
            <a:off x="401550" y="1301151"/>
            <a:ext cx="83409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>
                <a:solidFill>
                  <a:srgbClr val="3F3F3F"/>
                </a:solidFill>
              </a:rPr>
              <a:t>Chave Alternativa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475" name="Google Shape;475;p35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5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35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5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5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Google Shape;480;p35"/>
          <p:cNvPicPr preferRelativeResize="0"/>
          <p:nvPr/>
        </p:nvPicPr>
        <p:blipFill rotWithShape="1">
          <a:blip r:embed="rId4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6"/>
          <p:cNvSpPr/>
          <p:nvPr/>
        </p:nvSpPr>
        <p:spPr>
          <a:xfrm>
            <a:off x="0" y="6769601"/>
            <a:ext cx="9144000" cy="88398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36"/>
          <p:cNvSpPr/>
          <p:nvPr/>
        </p:nvSpPr>
        <p:spPr>
          <a:xfrm rot="10800000">
            <a:off x="431695" y="405595"/>
            <a:ext cx="8712300" cy="5942100"/>
          </a:xfrm>
          <a:prstGeom prst="snip1Rect">
            <a:avLst>
              <a:gd fmla="val 15322" name="adj"/>
            </a:avLst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487" name="Google Shape;487;p36"/>
          <p:cNvPicPr preferRelativeResize="0"/>
          <p:nvPr/>
        </p:nvPicPr>
        <p:blipFill rotWithShape="1">
          <a:blip r:embed="rId3">
            <a:alphaModFix/>
          </a:blip>
          <a:srcRect b="0" l="75476" r="0" t="93175"/>
          <a:stretch/>
        </p:blipFill>
        <p:spPr>
          <a:xfrm>
            <a:off x="6901542" y="6389914"/>
            <a:ext cx="2242457" cy="46808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6"/>
          <p:cNvSpPr txBox="1"/>
          <p:nvPr/>
        </p:nvSpPr>
        <p:spPr>
          <a:xfrm>
            <a:off x="1621500" y="2776350"/>
            <a:ext cx="6743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pt-BR" sz="2600">
                <a:solidFill>
                  <a:schemeClr val="lt1"/>
                </a:solidFill>
              </a:rPr>
              <a:t>BANCO DE DADOS TRANSFORMAÇÃO DO MER PARA MODELO RELACIONAL</a:t>
            </a:r>
            <a:endParaRPr b="1"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7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37"/>
          <p:cNvSpPr/>
          <p:nvPr/>
        </p:nvSpPr>
        <p:spPr>
          <a:xfrm>
            <a:off x="398221" y="929727"/>
            <a:ext cx="835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BANCO DE DADOS TRANSFORMAÇÃO DO MER PARA MODELO RELACIONAL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37"/>
          <p:cNvSpPr/>
          <p:nvPr/>
        </p:nvSpPr>
        <p:spPr>
          <a:xfrm>
            <a:off x="396750" y="2125075"/>
            <a:ext cx="8350500" cy="3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1 - Preciso saber o que o sistema precisa guardar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LEVANTAMENTO DOS REQUISITOS 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2 - Criar uma modelo conceitual  Modelo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Entidade-Relacionamento 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3 - Organizar e descrever a estrutura do BD  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Modelo lógico de dados (abordagem relacional) 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4 - Criar o BD utilizando um SGBD específico  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Modelo Físico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496" name="Google Shape;496;p37"/>
          <p:cNvSpPr/>
          <p:nvPr/>
        </p:nvSpPr>
        <p:spPr>
          <a:xfrm>
            <a:off x="469775" y="1664326"/>
            <a:ext cx="83409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rgbClr val="3F3F3F"/>
                </a:solidFill>
                <a:highlight>
                  <a:srgbClr val="FFFF00"/>
                </a:highlight>
              </a:rPr>
              <a:t>Passos de um projeto de BD</a:t>
            </a:r>
            <a:endParaRPr b="1" sz="2400" u="sng">
              <a:solidFill>
                <a:srgbClr val="3F3F3F"/>
              </a:solidFill>
              <a:highlight>
                <a:srgbClr val="FFFF00"/>
              </a:highlight>
            </a:endParaRPr>
          </a:p>
        </p:txBody>
      </p:sp>
      <p:sp>
        <p:nvSpPr>
          <p:cNvPr id="497" name="Google Shape;497;p37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7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7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37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8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8"/>
          <p:cNvSpPr/>
          <p:nvPr/>
        </p:nvSpPr>
        <p:spPr>
          <a:xfrm>
            <a:off x="398225" y="929725"/>
            <a:ext cx="85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300">
                <a:solidFill>
                  <a:srgbClr val="CA2721"/>
                </a:solidFill>
              </a:rPr>
              <a:t>TRANSFORMAÇÃO DO MER PARA MODELO RELACIONAL</a:t>
            </a:r>
            <a:endParaRPr b="1" i="0" sz="23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8"/>
          <p:cNvSpPr/>
          <p:nvPr/>
        </p:nvSpPr>
        <p:spPr>
          <a:xfrm>
            <a:off x="396750" y="2125075"/>
            <a:ext cx="8350500" cy="3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Melhorar a performance do BD  </a:t>
            </a:r>
            <a:endParaRPr b="1" sz="2200">
              <a:solidFill>
                <a:srgbClr val="3F3F3F"/>
              </a:solidFill>
            </a:endParaRPr>
          </a:p>
          <a:p>
            <a:pPr indent="-3683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○"/>
            </a:pPr>
            <a:r>
              <a:rPr b="1" lang="pt-BR" sz="2200">
                <a:solidFill>
                  <a:srgbClr val="3F3F3F"/>
                </a:solidFill>
              </a:rPr>
              <a:t>Evitar Junções  </a:t>
            </a:r>
            <a:endParaRPr b="1" sz="2200">
              <a:solidFill>
                <a:srgbClr val="3F3F3F"/>
              </a:solidFill>
            </a:endParaRPr>
          </a:p>
          <a:p>
            <a:pPr indent="-3683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○"/>
            </a:pPr>
            <a:r>
              <a:rPr b="1" lang="pt-BR" sz="2200">
                <a:solidFill>
                  <a:srgbClr val="3F3F3F"/>
                </a:solidFill>
              </a:rPr>
              <a:t>Diminuir número de chaves  </a:t>
            </a:r>
            <a:endParaRPr b="1" sz="2200">
              <a:solidFill>
                <a:srgbClr val="3F3F3F"/>
              </a:solidFill>
            </a:endParaRPr>
          </a:p>
          <a:p>
            <a:pPr indent="-3683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○"/>
            </a:pPr>
            <a:r>
              <a:rPr b="1" lang="pt-BR" sz="2200">
                <a:solidFill>
                  <a:srgbClr val="3F3F3F"/>
                </a:solidFill>
              </a:rPr>
              <a:t>Evitar campos opcionais  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Simplificar o desenvolvimento do Software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510" name="Google Shape;510;p38"/>
          <p:cNvSpPr/>
          <p:nvPr/>
        </p:nvSpPr>
        <p:spPr>
          <a:xfrm>
            <a:off x="349475" y="1434376"/>
            <a:ext cx="83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rgbClr val="3F3F3F"/>
                </a:solidFill>
                <a:highlight>
                  <a:srgbClr val="FFFF00"/>
                </a:highlight>
              </a:rPr>
              <a:t>Objetivos da Transformação    </a:t>
            </a:r>
            <a:endParaRPr b="1" sz="2400" u="sng">
              <a:solidFill>
                <a:srgbClr val="3F3F3F"/>
              </a:solidFill>
              <a:highlight>
                <a:srgbClr val="FFFF00"/>
              </a:highlight>
            </a:endParaRPr>
          </a:p>
        </p:txBody>
      </p:sp>
      <p:sp>
        <p:nvSpPr>
          <p:cNvPr id="511" name="Google Shape;511;p38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8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8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8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8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38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9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39"/>
          <p:cNvSpPr/>
          <p:nvPr/>
        </p:nvSpPr>
        <p:spPr>
          <a:xfrm>
            <a:off x="398225" y="929725"/>
            <a:ext cx="85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300">
                <a:solidFill>
                  <a:srgbClr val="CA2721"/>
                </a:solidFill>
              </a:rPr>
              <a:t>TRANSFORMAÇÃO DO MER PARA MODELO RELACIONAL</a:t>
            </a:r>
            <a:endParaRPr b="1" i="0" sz="23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9"/>
          <p:cNvSpPr/>
          <p:nvPr/>
        </p:nvSpPr>
        <p:spPr>
          <a:xfrm>
            <a:off x="396750" y="2125075"/>
            <a:ext cx="8350500" cy="3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Passo 1:  </a:t>
            </a:r>
            <a:endParaRPr b="1" sz="2200">
              <a:solidFill>
                <a:srgbClr val="3F3F3F"/>
              </a:solidFill>
            </a:endParaRPr>
          </a:p>
          <a:p>
            <a:pPr indent="-3683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○"/>
            </a:pPr>
            <a:r>
              <a:rPr b="1" lang="pt-BR" sz="2200">
                <a:solidFill>
                  <a:srgbClr val="3F3F3F"/>
                </a:solidFill>
              </a:rPr>
              <a:t>Tradução das entidades e seus atributos  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Passo 2:  </a:t>
            </a:r>
            <a:endParaRPr b="1" sz="2200">
              <a:solidFill>
                <a:srgbClr val="3F3F3F"/>
              </a:solidFill>
            </a:endParaRPr>
          </a:p>
          <a:p>
            <a:pPr indent="-3683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○"/>
            </a:pPr>
            <a:r>
              <a:rPr b="1" lang="pt-BR" sz="2200">
                <a:solidFill>
                  <a:srgbClr val="3F3F3F"/>
                </a:solidFill>
              </a:rPr>
              <a:t>Tradução dos relacionamentos e seus atributos</a:t>
            </a:r>
            <a:endParaRPr b="1" sz="2200">
              <a:solidFill>
                <a:srgbClr val="3F3F3F"/>
              </a:solidFill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  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Passo 3:  </a:t>
            </a:r>
            <a:endParaRPr b="1" sz="2200">
              <a:solidFill>
                <a:srgbClr val="3F3F3F"/>
              </a:solidFill>
            </a:endParaRPr>
          </a:p>
          <a:p>
            <a:pPr indent="-3683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○"/>
            </a:pPr>
            <a:r>
              <a:rPr b="1" lang="pt-BR" sz="2200">
                <a:solidFill>
                  <a:srgbClr val="3F3F3F"/>
                </a:solidFill>
              </a:rPr>
              <a:t>Tradução da especialização/generalização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524" name="Google Shape;524;p39"/>
          <p:cNvSpPr/>
          <p:nvPr/>
        </p:nvSpPr>
        <p:spPr>
          <a:xfrm>
            <a:off x="349475" y="1434376"/>
            <a:ext cx="83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rgbClr val="3F3F3F"/>
                </a:solidFill>
                <a:highlight>
                  <a:srgbClr val="FFFF00"/>
                </a:highlight>
              </a:rPr>
              <a:t>Passos da Transformação </a:t>
            </a:r>
            <a:endParaRPr b="1" sz="2400" u="sng">
              <a:solidFill>
                <a:srgbClr val="3F3F3F"/>
              </a:solidFill>
              <a:highlight>
                <a:srgbClr val="FFFF00"/>
              </a:highlight>
            </a:endParaRPr>
          </a:p>
        </p:txBody>
      </p:sp>
      <p:sp>
        <p:nvSpPr>
          <p:cNvPr id="525" name="Google Shape;525;p39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9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9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9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9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0" name="Google Shape;530;p39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0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40"/>
          <p:cNvSpPr/>
          <p:nvPr/>
        </p:nvSpPr>
        <p:spPr>
          <a:xfrm>
            <a:off x="398225" y="929725"/>
            <a:ext cx="85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300">
                <a:solidFill>
                  <a:srgbClr val="CA2721"/>
                </a:solidFill>
              </a:rPr>
              <a:t>TRANSFORMAÇÃO DO MER PARA MODELO RELACIONAL</a:t>
            </a:r>
            <a:endParaRPr b="1" i="0" sz="23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40"/>
          <p:cNvSpPr/>
          <p:nvPr/>
        </p:nvSpPr>
        <p:spPr>
          <a:xfrm>
            <a:off x="396750" y="2125075"/>
            <a:ext cx="8350500" cy="3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Cada entidade irá se transformar em uma tabela  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Cada atributo da entidade se transformará em uma coluna da respectiva tabela  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Atributos identificadores irão corresponder à chave primária da tabela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538" name="Google Shape;538;p40"/>
          <p:cNvSpPr/>
          <p:nvPr/>
        </p:nvSpPr>
        <p:spPr>
          <a:xfrm>
            <a:off x="349475" y="1434376"/>
            <a:ext cx="83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rgbClr val="3F3F3F"/>
                </a:solidFill>
                <a:highlight>
                  <a:srgbClr val="FFFF00"/>
                </a:highlight>
              </a:rPr>
              <a:t>Passos 1 </a:t>
            </a:r>
            <a:endParaRPr b="1" sz="2400" u="sng">
              <a:solidFill>
                <a:srgbClr val="3F3F3F"/>
              </a:solidFill>
              <a:highlight>
                <a:srgbClr val="FFFF00"/>
              </a:highlight>
            </a:endParaRPr>
          </a:p>
        </p:txBody>
      </p:sp>
      <p:sp>
        <p:nvSpPr>
          <p:cNvPr id="539" name="Google Shape;539;p40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40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40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40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40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Google Shape;544;p40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1"/>
          <p:cNvSpPr/>
          <p:nvPr/>
        </p:nvSpPr>
        <p:spPr>
          <a:xfrm>
            <a:off x="190775" y="2067825"/>
            <a:ext cx="8727600" cy="1725000"/>
          </a:xfrm>
          <a:prstGeom prst="rect">
            <a:avLst/>
          </a:prstGeom>
          <a:solidFill>
            <a:srgbClr val="F3F3F3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0" name="Google Shape;550;p41"/>
          <p:cNvCxnSpPr/>
          <p:nvPr/>
        </p:nvCxnSpPr>
        <p:spPr>
          <a:xfrm>
            <a:off x="2365475" y="2727950"/>
            <a:ext cx="77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41"/>
          <p:cNvCxnSpPr>
            <a:stCxn id="552" idx="2"/>
          </p:cNvCxnSpPr>
          <p:nvPr/>
        </p:nvCxnSpPr>
        <p:spPr>
          <a:xfrm rot="10800000">
            <a:off x="6066350" y="2649288"/>
            <a:ext cx="58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41"/>
          <p:cNvCxnSpPr>
            <a:stCxn id="554" idx="6"/>
          </p:cNvCxnSpPr>
          <p:nvPr/>
        </p:nvCxnSpPr>
        <p:spPr>
          <a:xfrm>
            <a:off x="2373350" y="3367988"/>
            <a:ext cx="72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1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41"/>
          <p:cNvSpPr/>
          <p:nvPr/>
        </p:nvSpPr>
        <p:spPr>
          <a:xfrm>
            <a:off x="398225" y="929725"/>
            <a:ext cx="85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300">
                <a:solidFill>
                  <a:srgbClr val="CA2721"/>
                </a:solidFill>
              </a:rPr>
              <a:t>TRANSFORMAÇÃO DO MER PARA MODELO RELACIONAL</a:t>
            </a:r>
            <a:endParaRPr b="1" i="0" sz="23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41"/>
          <p:cNvSpPr/>
          <p:nvPr/>
        </p:nvSpPr>
        <p:spPr>
          <a:xfrm>
            <a:off x="396750" y="2125075"/>
            <a:ext cx="8350500" cy="3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558" name="Google Shape;558;p41"/>
          <p:cNvSpPr/>
          <p:nvPr/>
        </p:nvSpPr>
        <p:spPr>
          <a:xfrm>
            <a:off x="349475" y="1434376"/>
            <a:ext cx="83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rgbClr val="3F3F3F"/>
                </a:solidFill>
                <a:highlight>
                  <a:srgbClr val="FFFF00"/>
                </a:highlight>
              </a:rPr>
              <a:t>Passos 1 </a:t>
            </a:r>
            <a:endParaRPr b="1" sz="2400" u="sng">
              <a:solidFill>
                <a:srgbClr val="3F3F3F"/>
              </a:solidFill>
              <a:highlight>
                <a:srgbClr val="FFFF00"/>
              </a:highlight>
            </a:endParaRPr>
          </a:p>
        </p:txBody>
      </p:sp>
      <p:sp>
        <p:nvSpPr>
          <p:cNvPr id="559" name="Google Shape;559;p41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41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41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41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41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4" name="Google Shape;564;p41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1"/>
          <p:cNvSpPr/>
          <p:nvPr/>
        </p:nvSpPr>
        <p:spPr>
          <a:xfrm>
            <a:off x="3055350" y="2584850"/>
            <a:ext cx="3033300" cy="9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/>
              <a:t>ALUNO</a:t>
            </a:r>
            <a:endParaRPr b="1" sz="3000"/>
          </a:p>
        </p:txBody>
      </p:sp>
      <p:sp>
        <p:nvSpPr>
          <p:cNvPr id="566" name="Google Shape;566;p41"/>
          <p:cNvSpPr/>
          <p:nvPr/>
        </p:nvSpPr>
        <p:spPr>
          <a:xfrm>
            <a:off x="2127050" y="2584838"/>
            <a:ext cx="246300" cy="24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1"/>
          <p:cNvSpPr/>
          <p:nvPr/>
        </p:nvSpPr>
        <p:spPr>
          <a:xfrm>
            <a:off x="2127050" y="3244838"/>
            <a:ext cx="246300" cy="24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1"/>
          <p:cNvSpPr/>
          <p:nvPr/>
        </p:nvSpPr>
        <p:spPr>
          <a:xfrm>
            <a:off x="6655250" y="2526138"/>
            <a:ext cx="246300" cy="24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1"/>
          <p:cNvSpPr/>
          <p:nvPr/>
        </p:nvSpPr>
        <p:spPr>
          <a:xfrm>
            <a:off x="6655250" y="2916000"/>
            <a:ext cx="246300" cy="24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1"/>
          <p:cNvSpPr/>
          <p:nvPr/>
        </p:nvSpPr>
        <p:spPr>
          <a:xfrm>
            <a:off x="6655250" y="3305850"/>
            <a:ext cx="246300" cy="24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9" name="Google Shape;569;p41"/>
          <p:cNvCxnSpPr>
            <a:stCxn id="567" idx="2"/>
            <a:endCxn id="565" idx="3"/>
          </p:cNvCxnSpPr>
          <p:nvPr/>
        </p:nvCxnSpPr>
        <p:spPr>
          <a:xfrm rot="10800000">
            <a:off x="6088550" y="3037950"/>
            <a:ext cx="5667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0" name="Google Shape;570;p41"/>
          <p:cNvCxnSpPr>
            <a:stCxn id="568" idx="2"/>
          </p:cNvCxnSpPr>
          <p:nvPr/>
        </p:nvCxnSpPr>
        <p:spPr>
          <a:xfrm flipH="1">
            <a:off x="6085550" y="3429000"/>
            <a:ext cx="5697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1" name="Google Shape;571;p41"/>
          <p:cNvSpPr txBox="1"/>
          <p:nvPr/>
        </p:nvSpPr>
        <p:spPr>
          <a:xfrm>
            <a:off x="267038" y="2481650"/>
            <a:ext cx="186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NOME</a:t>
            </a:r>
            <a:endParaRPr b="1" sz="2000"/>
          </a:p>
        </p:txBody>
      </p:sp>
      <p:sp>
        <p:nvSpPr>
          <p:cNvPr id="572" name="Google Shape;572;p41"/>
          <p:cNvSpPr txBox="1"/>
          <p:nvPr/>
        </p:nvSpPr>
        <p:spPr>
          <a:xfrm>
            <a:off x="2" y="3121700"/>
            <a:ext cx="212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DATA DE NASC</a:t>
            </a:r>
            <a:endParaRPr b="1" sz="2000"/>
          </a:p>
        </p:txBody>
      </p:sp>
      <p:sp>
        <p:nvSpPr>
          <p:cNvPr id="573" name="Google Shape;573;p41"/>
          <p:cNvSpPr txBox="1"/>
          <p:nvPr/>
        </p:nvSpPr>
        <p:spPr>
          <a:xfrm>
            <a:off x="6959277" y="2392588"/>
            <a:ext cx="212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MATRÍCULA</a:t>
            </a:r>
            <a:endParaRPr b="1" sz="2000"/>
          </a:p>
        </p:txBody>
      </p:sp>
      <p:sp>
        <p:nvSpPr>
          <p:cNvPr id="574" name="Google Shape;574;p41"/>
          <p:cNvSpPr txBox="1"/>
          <p:nvPr/>
        </p:nvSpPr>
        <p:spPr>
          <a:xfrm>
            <a:off x="6959277" y="2792838"/>
            <a:ext cx="212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EMAIL</a:t>
            </a:r>
            <a:endParaRPr b="1" sz="2000"/>
          </a:p>
        </p:txBody>
      </p:sp>
      <p:sp>
        <p:nvSpPr>
          <p:cNvPr id="575" name="Google Shape;575;p41"/>
          <p:cNvSpPr txBox="1"/>
          <p:nvPr/>
        </p:nvSpPr>
        <p:spPr>
          <a:xfrm>
            <a:off x="6959277" y="3182688"/>
            <a:ext cx="212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CURSO</a:t>
            </a:r>
            <a:endParaRPr b="1" sz="2000"/>
          </a:p>
        </p:txBody>
      </p:sp>
      <p:sp>
        <p:nvSpPr>
          <p:cNvPr id="576" name="Google Shape;576;p41"/>
          <p:cNvSpPr/>
          <p:nvPr/>
        </p:nvSpPr>
        <p:spPr>
          <a:xfrm>
            <a:off x="4018800" y="3876900"/>
            <a:ext cx="1106400" cy="753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1"/>
          <p:cNvSpPr/>
          <p:nvPr/>
        </p:nvSpPr>
        <p:spPr>
          <a:xfrm>
            <a:off x="791700" y="5016250"/>
            <a:ext cx="7560600" cy="63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/>
              <a:t>Aluno (</a:t>
            </a:r>
            <a:r>
              <a:rPr b="1" lang="pt-BR" sz="3000" u="sng"/>
              <a:t>mat</a:t>
            </a:r>
            <a:r>
              <a:rPr b="1" lang="pt-BR" sz="3000"/>
              <a:t>,Nome,DataNasc,email,curso)</a:t>
            </a:r>
            <a:endParaRPr b="1" sz="3000"/>
          </a:p>
        </p:txBody>
      </p:sp>
      <p:sp>
        <p:nvSpPr>
          <p:cNvPr id="578" name="Google Shape;578;p41"/>
          <p:cNvSpPr txBox="1"/>
          <p:nvPr/>
        </p:nvSpPr>
        <p:spPr>
          <a:xfrm>
            <a:off x="1929900" y="1798075"/>
            <a:ext cx="52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highlight>
                  <a:srgbClr val="FFFF00"/>
                </a:highlight>
              </a:rPr>
              <a:t>Modelo Conceitual</a:t>
            </a:r>
            <a:endParaRPr b="1" sz="2200"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/>
          <p:nvPr/>
        </p:nvSpPr>
        <p:spPr>
          <a:xfrm>
            <a:off x="0" y="6769601"/>
            <a:ext cx="9144000" cy="88398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5"/>
          <p:cNvSpPr/>
          <p:nvPr/>
        </p:nvSpPr>
        <p:spPr>
          <a:xfrm rot="10800000">
            <a:off x="3659650" y="404625"/>
            <a:ext cx="5382600" cy="5862000"/>
          </a:xfrm>
          <a:prstGeom prst="snip1Rect">
            <a:avLst>
              <a:gd fmla="val 11235" name="adj"/>
            </a:avLst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3804825" y="442497"/>
            <a:ext cx="44424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CONTEÚDO PROGRAMÁTICO</a:t>
            </a:r>
            <a:endParaRPr b="1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3800625" y="936559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INTRODUÇÃO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8144971" y="900985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15"/>
          <p:cNvCxnSpPr/>
          <p:nvPr/>
        </p:nvCxnSpPr>
        <p:spPr>
          <a:xfrm>
            <a:off x="3821641" y="1184612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9" name="Google Shape;129;p15"/>
          <p:cNvSpPr txBox="1"/>
          <p:nvPr/>
        </p:nvSpPr>
        <p:spPr>
          <a:xfrm>
            <a:off x="3800625" y="1362392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GERENCIAMENTO DE BANCO DE DADOS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8144971" y="1326819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p15"/>
          <p:cNvCxnSpPr/>
          <p:nvPr/>
        </p:nvCxnSpPr>
        <p:spPr>
          <a:xfrm>
            <a:off x="3821641" y="1610446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2" name="Google Shape;132;p15"/>
          <p:cNvSpPr txBox="1"/>
          <p:nvPr/>
        </p:nvSpPr>
        <p:spPr>
          <a:xfrm>
            <a:off x="3800625" y="1788226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GERENCIAMENTO DE TABELAS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5"/>
          <p:cNvSpPr txBox="1"/>
          <p:nvPr/>
        </p:nvSpPr>
        <p:spPr>
          <a:xfrm>
            <a:off x="8144971" y="1752653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15"/>
          <p:cNvCxnSpPr/>
          <p:nvPr/>
        </p:nvCxnSpPr>
        <p:spPr>
          <a:xfrm>
            <a:off x="3821641" y="2036279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5" name="Google Shape;135;p15"/>
          <p:cNvSpPr txBox="1"/>
          <p:nvPr/>
        </p:nvSpPr>
        <p:spPr>
          <a:xfrm>
            <a:off x="3800625" y="2214060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QUERIES DO CRUD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36" name="Google Shape;136;p15"/>
          <p:cNvSpPr txBox="1"/>
          <p:nvPr/>
        </p:nvSpPr>
        <p:spPr>
          <a:xfrm>
            <a:off x="8144971" y="2178487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p15"/>
          <p:cNvCxnSpPr/>
          <p:nvPr/>
        </p:nvCxnSpPr>
        <p:spPr>
          <a:xfrm>
            <a:off x="3821641" y="2462113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8" name="Google Shape;138;p15"/>
          <p:cNvSpPr txBox="1"/>
          <p:nvPr/>
        </p:nvSpPr>
        <p:spPr>
          <a:xfrm>
            <a:off x="3800625" y="2639894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AVANÇANDO EM SELECTs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8144971" y="2604321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" name="Google Shape;140;p15"/>
          <p:cNvCxnSpPr/>
          <p:nvPr/>
        </p:nvCxnSpPr>
        <p:spPr>
          <a:xfrm>
            <a:off x="3821641" y="2887947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1" name="Google Shape;141;p15"/>
          <p:cNvSpPr txBox="1"/>
          <p:nvPr/>
        </p:nvSpPr>
        <p:spPr>
          <a:xfrm>
            <a:off x="3800625" y="3065728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CONSTRAINTS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8144971" y="3030154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15"/>
          <p:cNvCxnSpPr/>
          <p:nvPr/>
        </p:nvCxnSpPr>
        <p:spPr>
          <a:xfrm>
            <a:off x="3821641" y="3313781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4" name="Google Shape;144;p15"/>
          <p:cNvSpPr txBox="1"/>
          <p:nvPr/>
        </p:nvSpPr>
        <p:spPr>
          <a:xfrm>
            <a:off x="3800625" y="3491562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UNINDO TABELAS COM JOINs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8144971" y="3455988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" name="Google Shape;146;p15"/>
          <p:cNvCxnSpPr/>
          <p:nvPr/>
        </p:nvCxnSpPr>
        <p:spPr>
          <a:xfrm>
            <a:off x="3821641" y="3739615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" name="Google Shape;147;p15"/>
          <p:cNvSpPr txBox="1"/>
          <p:nvPr/>
        </p:nvSpPr>
        <p:spPr>
          <a:xfrm>
            <a:off x="3800625" y="3917396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AGRUPANDO RESULTADOS E SUBQUERIES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5"/>
          <p:cNvSpPr txBox="1"/>
          <p:nvPr/>
        </p:nvSpPr>
        <p:spPr>
          <a:xfrm>
            <a:off x="8144971" y="3881822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15"/>
          <p:cNvCxnSpPr/>
          <p:nvPr/>
        </p:nvCxnSpPr>
        <p:spPr>
          <a:xfrm>
            <a:off x="3821641" y="4165449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0" name="Google Shape;150;p15"/>
          <p:cNvSpPr txBox="1"/>
          <p:nvPr/>
        </p:nvSpPr>
        <p:spPr>
          <a:xfrm>
            <a:off x="3815335" y="4343230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FUNÇÕES (STRING / NUMÉRICAS / DATAS)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8159681" y="4307656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p15"/>
          <p:cNvCxnSpPr/>
          <p:nvPr/>
        </p:nvCxnSpPr>
        <p:spPr>
          <a:xfrm>
            <a:off x="3836352" y="4591283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3" name="Google Shape;153;p15"/>
          <p:cNvSpPr txBox="1"/>
          <p:nvPr/>
        </p:nvSpPr>
        <p:spPr>
          <a:xfrm>
            <a:off x="3815335" y="4769060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RELAÇÃO ENTRE TABELAS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5"/>
          <p:cNvSpPr txBox="1"/>
          <p:nvPr/>
        </p:nvSpPr>
        <p:spPr>
          <a:xfrm>
            <a:off x="8159681" y="4733486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" name="Google Shape;155;p15"/>
          <p:cNvCxnSpPr/>
          <p:nvPr/>
        </p:nvCxnSpPr>
        <p:spPr>
          <a:xfrm>
            <a:off x="3836352" y="5017113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56" name="Google Shape;156;p15"/>
          <p:cNvGrpSpPr/>
          <p:nvPr/>
        </p:nvGrpSpPr>
        <p:grpSpPr>
          <a:xfrm>
            <a:off x="1023798" y="2584950"/>
            <a:ext cx="1512588" cy="1582604"/>
            <a:chOff x="699798" y="2245952"/>
            <a:chExt cx="2160588" cy="2260600"/>
          </a:xfrm>
        </p:grpSpPr>
        <p:sp>
          <p:nvSpPr>
            <p:cNvPr id="157" name="Google Shape;157;p15"/>
            <p:cNvSpPr/>
            <p:nvPr/>
          </p:nvSpPr>
          <p:spPr>
            <a:xfrm>
              <a:off x="699798" y="2245952"/>
              <a:ext cx="2160588" cy="2260600"/>
            </a:xfrm>
            <a:custGeom>
              <a:rect b="b" l="l" r="r" t="t"/>
              <a:pathLst>
                <a:path extrusionOk="0" h="600" w="573">
                  <a:moveTo>
                    <a:pt x="483" y="600"/>
                  </a:moveTo>
                  <a:cubicBezTo>
                    <a:pt x="134" y="600"/>
                    <a:pt x="134" y="600"/>
                    <a:pt x="134" y="600"/>
                  </a:cubicBezTo>
                  <a:cubicBezTo>
                    <a:pt x="84" y="600"/>
                    <a:pt x="43" y="560"/>
                    <a:pt x="43" y="510"/>
                  </a:cubicBezTo>
                  <a:cubicBezTo>
                    <a:pt x="43" y="464"/>
                    <a:pt x="43" y="464"/>
                    <a:pt x="43" y="464"/>
                  </a:cubicBezTo>
                  <a:cubicBezTo>
                    <a:pt x="10" y="464"/>
                    <a:pt x="10" y="464"/>
                    <a:pt x="10" y="464"/>
                  </a:cubicBezTo>
                  <a:cubicBezTo>
                    <a:pt x="0" y="464"/>
                    <a:pt x="1" y="440"/>
                    <a:pt x="9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43" y="388"/>
                    <a:pt x="43" y="388"/>
                    <a:pt x="43" y="388"/>
                  </a:cubicBezTo>
                  <a:cubicBezTo>
                    <a:pt x="10" y="388"/>
                    <a:pt x="10" y="388"/>
                    <a:pt x="10" y="388"/>
                  </a:cubicBezTo>
                  <a:cubicBezTo>
                    <a:pt x="0" y="388"/>
                    <a:pt x="1" y="364"/>
                    <a:pt x="9" y="364"/>
                  </a:cubicBezTo>
                  <a:cubicBezTo>
                    <a:pt x="43" y="364"/>
                    <a:pt x="43" y="364"/>
                    <a:pt x="43" y="364"/>
                  </a:cubicBezTo>
                  <a:cubicBezTo>
                    <a:pt x="43" y="312"/>
                    <a:pt x="43" y="312"/>
                    <a:pt x="43" y="312"/>
                  </a:cubicBezTo>
                  <a:cubicBezTo>
                    <a:pt x="10" y="312"/>
                    <a:pt x="10" y="312"/>
                    <a:pt x="10" y="312"/>
                  </a:cubicBezTo>
                  <a:cubicBezTo>
                    <a:pt x="0" y="312"/>
                    <a:pt x="1" y="288"/>
                    <a:pt x="9" y="288"/>
                  </a:cubicBezTo>
                  <a:cubicBezTo>
                    <a:pt x="43" y="288"/>
                    <a:pt x="43" y="288"/>
                    <a:pt x="43" y="288"/>
                  </a:cubicBezTo>
                  <a:cubicBezTo>
                    <a:pt x="43" y="236"/>
                    <a:pt x="43" y="236"/>
                    <a:pt x="43" y="236"/>
                  </a:cubicBezTo>
                  <a:cubicBezTo>
                    <a:pt x="10" y="236"/>
                    <a:pt x="10" y="236"/>
                    <a:pt x="10" y="236"/>
                  </a:cubicBezTo>
                  <a:cubicBezTo>
                    <a:pt x="0" y="236"/>
                    <a:pt x="1" y="212"/>
                    <a:pt x="9" y="212"/>
                  </a:cubicBezTo>
                  <a:cubicBezTo>
                    <a:pt x="43" y="212"/>
                    <a:pt x="43" y="212"/>
                    <a:pt x="43" y="212"/>
                  </a:cubicBezTo>
                  <a:cubicBezTo>
                    <a:pt x="43" y="160"/>
                    <a:pt x="43" y="160"/>
                    <a:pt x="43" y="160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0" y="160"/>
                    <a:pt x="1" y="136"/>
                    <a:pt x="9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3" y="40"/>
                    <a:pt x="84" y="0"/>
                    <a:pt x="134" y="0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532" y="0"/>
                    <a:pt x="573" y="40"/>
                    <a:pt x="573" y="90"/>
                  </a:cubicBezTo>
                  <a:cubicBezTo>
                    <a:pt x="573" y="234"/>
                    <a:pt x="573" y="363"/>
                    <a:pt x="573" y="510"/>
                  </a:cubicBezTo>
                  <a:cubicBezTo>
                    <a:pt x="573" y="560"/>
                    <a:pt x="532" y="600"/>
                    <a:pt x="483" y="600"/>
                  </a:cubicBezTo>
                  <a:close/>
                  <a:moveTo>
                    <a:pt x="535" y="90"/>
                  </a:moveTo>
                  <a:cubicBezTo>
                    <a:pt x="535" y="61"/>
                    <a:pt x="511" y="37"/>
                    <a:pt x="483" y="37"/>
                  </a:cubicBezTo>
                  <a:cubicBezTo>
                    <a:pt x="134" y="37"/>
                    <a:pt x="134" y="37"/>
                    <a:pt x="134" y="37"/>
                  </a:cubicBezTo>
                  <a:cubicBezTo>
                    <a:pt x="105" y="37"/>
                    <a:pt x="81" y="61"/>
                    <a:pt x="81" y="90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6" y="130"/>
                    <a:pt x="103" y="126"/>
                    <a:pt x="110" y="126"/>
                  </a:cubicBezTo>
                  <a:cubicBezTo>
                    <a:pt x="122" y="126"/>
                    <a:pt x="132" y="136"/>
                    <a:pt x="132" y="148"/>
                  </a:cubicBezTo>
                  <a:cubicBezTo>
                    <a:pt x="132" y="160"/>
                    <a:pt x="122" y="170"/>
                    <a:pt x="110" y="170"/>
                  </a:cubicBezTo>
                  <a:cubicBezTo>
                    <a:pt x="103" y="170"/>
                    <a:pt x="96" y="166"/>
                    <a:pt x="92" y="160"/>
                  </a:cubicBezTo>
                  <a:cubicBezTo>
                    <a:pt x="81" y="160"/>
                    <a:pt x="81" y="160"/>
                    <a:pt x="81" y="160"/>
                  </a:cubicBezTo>
                  <a:cubicBezTo>
                    <a:pt x="81" y="212"/>
                    <a:pt x="81" y="212"/>
                    <a:pt x="81" y="212"/>
                  </a:cubicBezTo>
                  <a:cubicBezTo>
                    <a:pt x="92" y="212"/>
                    <a:pt x="92" y="212"/>
                    <a:pt x="92" y="212"/>
                  </a:cubicBezTo>
                  <a:cubicBezTo>
                    <a:pt x="96" y="206"/>
                    <a:pt x="103" y="202"/>
                    <a:pt x="110" y="202"/>
                  </a:cubicBezTo>
                  <a:cubicBezTo>
                    <a:pt x="122" y="202"/>
                    <a:pt x="132" y="212"/>
                    <a:pt x="132" y="224"/>
                  </a:cubicBezTo>
                  <a:cubicBezTo>
                    <a:pt x="132" y="236"/>
                    <a:pt x="122" y="246"/>
                    <a:pt x="110" y="246"/>
                  </a:cubicBezTo>
                  <a:cubicBezTo>
                    <a:pt x="103" y="246"/>
                    <a:pt x="96" y="242"/>
                    <a:pt x="92" y="236"/>
                  </a:cubicBezTo>
                  <a:cubicBezTo>
                    <a:pt x="81" y="236"/>
                    <a:pt x="81" y="236"/>
                    <a:pt x="81" y="236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6" y="282"/>
                    <a:pt x="103" y="278"/>
                    <a:pt x="110" y="278"/>
                  </a:cubicBezTo>
                  <a:cubicBezTo>
                    <a:pt x="122" y="278"/>
                    <a:pt x="132" y="288"/>
                    <a:pt x="132" y="300"/>
                  </a:cubicBezTo>
                  <a:cubicBezTo>
                    <a:pt x="132" y="312"/>
                    <a:pt x="122" y="322"/>
                    <a:pt x="110" y="322"/>
                  </a:cubicBezTo>
                  <a:cubicBezTo>
                    <a:pt x="103" y="322"/>
                    <a:pt x="96" y="318"/>
                    <a:pt x="92" y="312"/>
                  </a:cubicBezTo>
                  <a:cubicBezTo>
                    <a:pt x="81" y="312"/>
                    <a:pt x="81" y="312"/>
                    <a:pt x="81" y="312"/>
                  </a:cubicBezTo>
                  <a:cubicBezTo>
                    <a:pt x="81" y="364"/>
                    <a:pt x="81" y="364"/>
                    <a:pt x="81" y="364"/>
                  </a:cubicBezTo>
                  <a:cubicBezTo>
                    <a:pt x="92" y="364"/>
                    <a:pt x="92" y="364"/>
                    <a:pt x="92" y="364"/>
                  </a:cubicBezTo>
                  <a:cubicBezTo>
                    <a:pt x="96" y="358"/>
                    <a:pt x="103" y="354"/>
                    <a:pt x="110" y="354"/>
                  </a:cubicBezTo>
                  <a:cubicBezTo>
                    <a:pt x="122" y="354"/>
                    <a:pt x="132" y="364"/>
                    <a:pt x="132" y="376"/>
                  </a:cubicBezTo>
                  <a:cubicBezTo>
                    <a:pt x="132" y="388"/>
                    <a:pt x="122" y="398"/>
                    <a:pt x="110" y="398"/>
                  </a:cubicBezTo>
                  <a:cubicBezTo>
                    <a:pt x="103" y="398"/>
                    <a:pt x="96" y="394"/>
                    <a:pt x="92" y="388"/>
                  </a:cubicBezTo>
                  <a:cubicBezTo>
                    <a:pt x="81" y="388"/>
                    <a:pt x="81" y="388"/>
                    <a:pt x="81" y="388"/>
                  </a:cubicBezTo>
                  <a:cubicBezTo>
                    <a:pt x="81" y="440"/>
                    <a:pt x="81" y="440"/>
                    <a:pt x="81" y="440"/>
                  </a:cubicBezTo>
                  <a:cubicBezTo>
                    <a:pt x="92" y="440"/>
                    <a:pt x="92" y="440"/>
                    <a:pt x="92" y="440"/>
                  </a:cubicBezTo>
                  <a:cubicBezTo>
                    <a:pt x="96" y="434"/>
                    <a:pt x="103" y="430"/>
                    <a:pt x="110" y="430"/>
                  </a:cubicBezTo>
                  <a:cubicBezTo>
                    <a:pt x="122" y="430"/>
                    <a:pt x="132" y="440"/>
                    <a:pt x="132" y="452"/>
                  </a:cubicBezTo>
                  <a:cubicBezTo>
                    <a:pt x="132" y="464"/>
                    <a:pt x="122" y="474"/>
                    <a:pt x="110" y="474"/>
                  </a:cubicBezTo>
                  <a:cubicBezTo>
                    <a:pt x="103" y="474"/>
                    <a:pt x="96" y="470"/>
                    <a:pt x="92" y="464"/>
                  </a:cubicBezTo>
                  <a:cubicBezTo>
                    <a:pt x="81" y="464"/>
                    <a:pt x="81" y="464"/>
                    <a:pt x="81" y="464"/>
                  </a:cubicBezTo>
                  <a:cubicBezTo>
                    <a:pt x="81" y="510"/>
                    <a:pt x="81" y="510"/>
                    <a:pt x="81" y="510"/>
                  </a:cubicBezTo>
                  <a:cubicBezTo>
                    <a:pt x="81" y="539"/>
                    <a:pt x="105" y="562"/>
                    <a:pt x="134" y="562"/>
                  </a:cubicBezTo>
                  <a:cubicBezTo>
                    <a:pt x="483" y="562"/>
                    <a:pt x="483" y="562"/>
                    <a:pt x="483" y="562"/>
                  </a:cubicBezTo>
                  <a:cubicBezTo>
                    <a:pt x="511" y="562"/>
                    <a:pt x="535" y="539"/>
                    <a:pt x="535" y="510"/>
                  </a:cubicBezTo>
                  <a:cubicBezTo>
                    <a:pt x="535" y="359"/>
                    <a:pt x="535" y="232"/>
                    <a:pt x="535" y="90"/>
                  </a:cubicBezTo>
                  <a:close/>
                </a:path>
              </a:pathLst>
            </a:custGeom>
            <a:solidFill>
              <a:srgbClr val="CA272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8" name="Google Shape;158;p15"/>
            <p:cNvGrpSpPr/>
            <p:nvPr/>
          </p:nvGrpSpPr>
          <p:grpSpPr>
            <a:xfrm>
              <a:off x="1415990" y="2612982"/>
              <a:ext cx="1104181" cy="1526540"/>
              <a:chOff x="1415990" y="2631179"/>
              <a:chExt cx="1104181" cy="1526540"/>
            </a:xfrm>
          </p:grpSpPr>
          <p:sp>
            <p:nvSpPr>
              <p:cNvPr id="159" name="Google Shape;159;p15"/>
              <p:cNvSpPr/>
              <p:nvPr/>
            </p:nvSpPr>
            <p:spPr>
              <a:xfrm>
                <a:off x="1415990" y="2631179"/>
                <a:ext cx="1104181" cy="161582"/>
              </a:xfrm>
              <a:prstGeom prst="roundRect">
                <a:avLst>
                  <a:gd fmla="val 50000" name="adj"/>
                </a:avLst>
              </a:prstGeom>
              <a:solidFill>
                <a:srgbClr val="CA272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415990" y="3086165"/>
                <a:ext cx="1104181" cy="161582"/>
              </a:xfrm>
              <a:prstGeom prst="roundRect">
                <a:avLst>
                  <a:gd fmla="val 50000" name="adj"/>
                </a:avLst>
              </a:prstGeom>
              <a:solidFill>
                <a:srgbClr val="CA272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415990" y="3541151"/>
                <a:ext cx="1104181" cy="161582"/>
              </a:xfrm>
              <a:prstGeom prst="roundRect">
                <a:avLst>
                  <a:gd fmla="val 50000" name="adj"/>
                </a:avLst>
              </a:prstGeom>
              <a:solidFill>
                <a:srgbClr val="CA272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1415990" y="3996137"/>
                <a:ext cx="1104181" cy="161582"/>
              </a:xfrm>
              <a:prstGeom prst="roundRect">
                <a:avLst>
                  <a:gd fmla="val 50000" name="adj"/>
                </a:avLst>
              </a:prstGeom>
              <a:solidFill>
                <a:srgbClr val="CA272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63" name="Google Shape;163;p15"/>
          <p:cNvPicPr preferRelativeResize="0"/>
          <p:nvPr/>
        </p:nvPicPr>
        <p:blipFill rotWithShape="1">
          <a:blip r:embed="rId3">
            <a:alphaModFix/>
          </a:blip>
          <a:srcRect b="0" l="75476" r="0" t="93175"/>
          <a:stretch/>
        </p:blipFill>
        <p:spPr>
          <a:xfrm>
            <a:off x="6901542" y="6389914"/>
            <a:ext cx="2242457" cy="46808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5"/>
          <p:cNvSpPr txBox="1"/>
          <p:nvPr/>
        </p:nvSpPr>
        <p:spPr>
          <a:xfrm>
            <a:off x="3811142" y="5121527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PLANEJAMENTO DE BANCO DE DADOS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5"/>
          <p:cNvSpPr txBox="1"/>
          <p:nvPr/>
        </p:nvSpPr>
        <p:spPr>
          <a:xfrm>
            <a:off x="8155488" y="5085954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" name="Google Shape;166;p15"/>
          <p:cNvCxnSpPr/>
          <p:nvPr/>
        </p:nvCxnSpPr>
        <p:spPr>
          <a:xfrm>
            <a:off x="3832159" y="5369580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7" name="Google Shape;167;p15"/>
          <p:cNvSpPr txBox="1"/>
          <p:nvPr/>
        </p:nvSpPr>
        <p:spPr>
          <a:xfrm>
            <a:off x="3837692" y="5474002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PROJETO FINAL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8182038" y="5438429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15"/>
          <p:cNvCxnSpPr/>
          <p:nvPr/>
        </p:nvCxnSpPr>
        <p:spPr>
          <a:xfrm>
            <a:off x="3858709" y="5722055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2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42"/>
          <p:cNvSpPr/>
          <p:nvPr/>
        </p:nvSpPr>
        <p:spPr>
          <a:xfrm>
            <a:off x="398225" y="929725"/>
            <a:ext cx="85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300">
                <a:solidFill>
                  <a:srgbClr val="CA2721"/>
                </a:solidFill>
              </a:rPr>
              <a:t>TRANSFORMAÇÃO DO MER PARA MODELO RELACIONAL</a:t>
            </a:r>
            <a:endParaRPr b="1" i="0" sz="23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42"/>
          <p:cNvSpPr/>
          <p:nvPr/>
        </p:nvSpPr>
        <p:spPr>
          <a:xfrm>
            <a:off x="396750" y="2125075"/>
            <a:ext cx="8350500" cy="3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Manter nomes CURTOS nas colunas  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Nome de coluna não pode conter espaços em branco 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Nomes de colunas que podem se repetir em outras tabelas colocar o sufixo com o nome da tabela.  </a:t>
            </a:r>
            <a:endParaRPr b="1" sz="2200">
              <a:solidFill>
                <a:srgbClr val="3F3F3F"/>
              </a:solidFill>
            </a:endParaRPr>
          </a:p>
          <a:p>
            <a:pPr indent="-3683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○"/>
            </a:pPr>
            <a:r>
              <a:rPr b="1" lang="pt-BR" sz="2200">
                <a:solidFill>
                  <a:srgbClr val="3F3F3F"/>
                </a:solidFill>
              </a:rPr>
              <a:t>Ex: NomePessoa, CodPessoa, etc.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586" name="Google Shape;586;p42"/>
          <p:cNvSpPr/>
          <p:nvPr/>
        </p:nvSpPr>
        <p:spPr>
          <a:xfrm>
            <a:off x="349475" y="1434376"/>
            <a:ext cx="83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rgbClr val="3F3F3F"/>
                </a:solidFill>
                <a:highlight>
                  <a:srgbClr val="FFFF00"/>
                </a:highlight>
              </a:rPr>
              <a:t>Passos 1 - Dicas de nomenclatura</a:t>
            </a:r>
            <a:endParaRPr b="1" sz="2400" u="sng">
              <a:solidFill>
                <a:srgbClr val="3F3F3F"/>
              </a:solidFill>
              <a:highlight>
                <a:srgbClr val="FFFF00"/>
              </a:highlight>
            </a:endParaRPr>
          </a:p>
        </p:txBody>
      </p:sp>
      <p:sp>
        <p:nvSpPr>
          <p:cNvPr id="587" name="Google Shape;587;p42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42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2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2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2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2" name="Google Shape;592;p42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3"/>
          <p:cNvSpPr/>
          <p:nvPr/>
        </p:nvSpPr>
        <p:spPr>
          <a:xfrm>
            <a:off x="396750" y="2125075"/>
            <a:ext cx="8350500" cy="3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A cardinalidade diz respeito ao número de itens que se relacionam nas entidades.</a:t>
            </a:r>
            <a:endParaRPr b="1" sz="2200">
              <a:solidFill>
                <a:srgbClr val="3F3F3F"/>
              </a:solidFill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A cardinalidade pode ser máxima ou mínima, significando respectivamente os números </a:t>
            </a:r>
            <a:r>
              <a:rPr b="1" lang="pt-BR" sz="2200">
                <a:solidFill>
                  <a:srgbClr val="3F3F3F"/>
                </a:solidFill>
              </a:rPr>
              <a:t>mínimo</a:t>
            </a:r>
            <a:r>
              <a:rPr b="1" lang="pt-BR" sz="2200">
                <a:solidFill>
                  <a:srgbClr val="3F3F3F"/>
                </a:solidFill>
              </a:rPr>
              <a:t> e </a:t>
            </a:r>
            <a:r>
              <a:rPr b="1" lang="pt-BR" sz="2200">
                <a:solidFill>
                  <a:srgbClr val="3F3F3F"/>
                </a:solidFill>
              </a:rPr>
              <a:t>máximo</a:t>
            </a:r>
            <a:r>
              <a:rPr b="1" lang="pt-BR" sz="2200">
                <a:solidFill>
                  <a:srgbClr val="3F3F3F"/>
                </a:solidFill>
              </a:rPr>
              <a:t> de instâncias de cada </a:t>
            </a:r>
            <a:r>
              <a:rPr b="1" lang="pt-BR" sz="2200">
                <a:solidFill>
                  <a:srgbClr val="3F3F3F"/>
                </a:solidFill>
              </a:rPr>
              <a:t>entidade</a:t>
            </a:r>
            <a:r>
              <a:rPr b="1" lang="pt-BR" sz="2200">
                <a:solidFill>
                  <a:srgbClr val="3F3F3F"/>
                </a:solidFill>
              </a:rPr>
              <a:t> associadas no relacionamento.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598" name="Google Shape;598;p43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3"/>
          <p:cNvSpPr/>
          <p:nvPr/>
        </p:nvSpPr>
        <p:spPr>
          <a:xfrm>
            <a:off x="398225" y="929725"/>
            <a:ext cx="85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300">
                <a:solidFill>
                  <a:srgbClr val="CA2721"/>
                </a:solidFill>
              </a:rPr>
              <a:t>TRANSFORMAÇÃO DO MER PARA MODELO RELACIONAL</a:t>
            </a:r>
            <a:endParaRPr b="1" i="0" sz="23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3"/>
          <p:cNvSpPr/>
          <p:nvPr/>
        </p:nvSpPr>
        <p:spPr>
          <a:xfrm>
            <a:off x="349475" y="1434376"/>
            <a:ext cx="83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rgbClr val="3F3F3F"/>
                </a:solidFill>
                <a:highlight>
                  <a:srgbClr val="FFFF00"/>
                </a:highlight>
              </a:rPr>
              <a:t>CARDINALIDADE</a:t>
            </a:r>
            <a:endParaRPr b="1" sz="2400" u="sng">
              <a:solidFill>
                <a:srgbClr val="3F3F3F"/>
              </a:solidFill>
              <a:highlight>
                <a:srgbClr val="FFFF00"/>
              </a:highlight>
            </a:endParaRPr>
          </a:p>
        </p:txBody>
      </p:sp>
      <p:sp>
        <p:nvSpPr>
          <p:cNvPr id="601" name="Google Shape;601;p43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3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3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3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3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6" name="Google Shape;606;p43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4"/>
          <p:cNvSpPr/>
          <p:nvPr/>
        </p:nvSpPr>
        <p:spPr>
          <a:xfrm>
            <a:off x="396750" y="2125075"/>
            <a:ext cx="8350500" cy="3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Cardinalidade máxima: Trata-se do número máximo de </a:t>
            </a:r>
            <a:r>
              <a:rPr b="1" lang="pt-BR" sz="2200">
                <a:solidFill>
                  <a:srgbClr val="3F3F3F"/>
                </a:solidFill>
              </a:rPr>
              <a:t>instâncias</a:t>
            </a:r>
            <a:r>
              <a:rPr b="1" lang="pt-BR" sz="2200">
                <a:solidFill>
                  <a:srgbClr val="3F3F3F"/>
                </a:solidFill>
              </a:rPr>
              <a:t> de </a:t>
            </a:r>
            <a:r>
              <a:rPr b="1" lang="pt-BR" sz="2200">
                <a:solidFill>
                  <a:srgbClr val="3F3F3F"/>
                </a:solidFill>
              </a:rPr>
              <a:t>entidade</a:t>
            </a:r>
            <a:r>
              <a:rPr b="1" lang="pt-BR" sz="2200">
                <a:solidFill>
                  <a:srgbClr val="3F3F3F"/>
                </a:solidFill>
              </a:rPr>
              <a:t> que podem participar em um relacionamento. Pode ser 1 ou N (muitos).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Cardinalidade mínima: Número mínimo de instâncias de entidades que </a:t>
            </a: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devem</a:t>
            </a:r>
            <a:r>
              <a:rPr b="1" lang="pt-BR" sz="2200">
                <a:solidFill>
                  <a:srgbClr val="3F3F3F"/>
                </a:solidFill>
              </a:rPr>
              <a:t> obrigatoriamente participar em um relacionamento; </a:t>
            </a:r>
            <a:r>
              <a:rPr b="1" lang="pt-BR" sz="2200" u="sng">
                <a:solidFill>
                  <a:srgbClr val="3F3F3F"/>
                </a:solidFill>
              </a:rPr>
              <a:t>zero</a:t>
            </a:r>
            <a:r>
              <a:rPr b="1" lang="pt-BR" sz="2200">
                <a:solidFill>
                  <a:srgbClr val="3F3F3F"/>
                </a:solidFill>
              </a:rPr>
              <a:t> é participação opcional e </a:t>
            </a:r>
            <a:r>
              <a:rPr b="1" lang="pt-BR" sz="2200" u="sng">
                <a:solidFill>
                  <a:srgbClr val="3F3F3F"/>
                </a:solidFill>
              </a:rPr>
              <a:t>um</a:t>
            </a:r>
            <a:r>
              <a:rPr b="1" lang="pt-BR" sz="2200">
                <a:solidFill>
                  <a:srgbClr val="3F3F3F"/>
                </a:solidFill>
              </a:rPr>
              <a:t> é</a:t>
            </a:r>
            <a:r>
              <a:rPr b="1" lang="pt-BR" sz="2200">
                <a:solidFill>
                  <a:srgbClr val="3F3F3F"/>
                </a:solidFill>
              </a:rPr>
              <a:t> obrigatória.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612" name="Google Shape;612;p44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4"/>
          <p:cNvSpPr/>
          <p:nvPr/>
        </p:nvSpPr>
        <p:spPr>
          <a:xfrm>
            <a:off x="398225" y="929725"/>
            <a:ext cx="85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300">
                <a:solidFill>
                  <a:srgbClr val="CA2721"/>
                </a:solidFill>
              </a:rPr>
              <a:t>TRANSFORMAÇÃO DO MER PARA MODELO RELACIONAL</a:t>
            </a:r>
            <a:endParaRPr b="1" i="0" sz="23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44"/>
          <p:cNvSpPr/>
          <p:nvPr/>
        </p:nvSpPr>
        <p:spPr>
          <a:xfrm>
            <a:off x="349475" y="1434376"/>
            <a:ext cx="83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rgbClr val="3F3F3F"/>
                </a:solidFill>
                <a:highlight>
                  <a:srgbClr val="FFFF00"/>
                </a:highlight>
              </a:rPr>
              <a:t>CARDINALIDADE</a:t>
            </a:r>
            <a:endParaRPr b="1" sz="2400" u="sng">
              <a:solidFill>
                <a:srgbClr val="3F3F3F"/>
              </a:solidFill>
              <a:highlight>
                <a:srgbClr val="FFFF00"/>
              </a:highlight>
            </a:endParaRPr>
          </a:p>
        </p:txBody>
      </p:sp>
      <p:sp>
        <p:nvSpPr>
          <p:cNvPr id="615" name="Google Shape;615;p44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4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4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44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44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0" name="Google Shape;620;p44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5"/>
          <p:cNvSpPr/>
          <p:nvPr/>
        </p:nvSpPr>
        <p:spPr>
          <a:xfrm>
            <a:off x="396750" y="2496900"/>
            <a:ext cx="8350500" cy="3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>
                <a:solidFill>
                  <a:srgbClr val="3F3F3F"/>
                </a:solidFill>
              </a:rPr>
              <a:t>(</a:t>
            </a:r>
            <a:r>
              <a:rPr b="1" lang="pt-BR" sz="4400">
                <a:solidFill>
                  <a:srgbClr val="3F3F3F"/>
                </a:solidFill>
                <a:highlight>
                  <a:srgbClr val="FF9900"/>
                </a:highlight>
              </a:rPr>
              <a:t>1</a:t>
            </a:r>
            <a:r>
              <a:rPr b="1" lang="pt-BR" sz="4400">
                <a:solidFill>
                  <a:srgbClr val="3F3F3F"/>
                </a:solidFill>
              </a:rPr>
              <a:t>,</a:t>
            </a:r>
            <a:r>
              <a:rPr b="1" lang="pt-BR" sz="4400">
                <a:solidFill>
                  <a:srgbClr val="3F3F3F"/>
                </a:solidFill>
                <a:highlight>
                  <a:schemeClr val="accent1"/>
                </a:highlight>
              </a:rPr>
              <a:t>1</a:t>
            </a:r>
            <a:r>
              <a:rPr b="1" lang="pt-BR" sz="4400">
                <a:solidFill>
                  <a:srgbClr val="3F3F3F"/>
                </a:solidFill>
              </a:rPr>
              <a:t>)</a:t>
            </a:r>
            <a:endParaRPr b="1" sz="4400">
              <a:solidFill>
                <a:srgbClr val="3F3F3F"/>
              </a:solidFill>
            </a:endParaRPr>
          </a:p>
        </p:txBody>
      </p:sp>
      <p:sp>
        <p:nvSpPr>
          <p:cNvPr id="626" name="Google Shape;626;p45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5"/>
          <p:cNvSpPr/>
          <p:nvPr/>
        </p:nvSpPr>
        <p:spPr>
          <a:xfrm>
            <a:off x="398225" y="929725"/>
            <a:ext cx="85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300">
                <a:solidFill>
                  <a:srgbClr val="CA2721"/>
                </a:solidFill>
              </a:rPr>
              <a:t>TRANSFORMAÇÃO DO MER PARA MODELO RELACIONAL</a:t>
            </a:r>
            <a:endParaRPr b="1" i="0" sz="23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5"/>
          <p:cNvSpPr/>
          <p:nvPr/>
        </p:nvSpPr>
        <p:spPr>
          <a:xfrm>
            <a:off x="349475" y="1434376"/>
            <a:ext cx="83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rgbClr val="3F3F3F"/>
                </a:solidFill>
                <a:highlight>
                  <a:srgbClr val="FFFF00"/>
                </a:highlight>
              </a:rPr>
              <a:t>CARDINALIDADE - Representação</a:t>
            </a:r>
            <a:endParaRPr b="1" sz="2400" u="sng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>
                <a:solidFill>
                  <a:srgbClr val="3F3F3F"/>
                </a:solidFill>
              </a:rPr>
              <a:t>Notação de Peter Chen</a:t>
            </a:r>
            <a:endParaRPr b="1" sz="2400">
              <a:solidFill>
                <a:srgbClr val="3F3F3F"/>
              </a:solidFill>
            </a:endParaRPr>
          </a:p>
        </p:txBody>
      </p:sp>
      <p:sp>
        <p:nvSpPr>
          <p:cNvPr id="629" name="Google Shape;629;p45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5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5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5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5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4" name="Google Shape;634;p45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45"/>
          <p:cNvSpPr/>
          <p:nvPr/>
        </p:nvSpPr>
        <p:spPr>
          <a:xfrm>
            <a:off x="5169725" y="3641350"/>
            <a:ext cx="3462300" cy="138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/>
              <a:t>ENTIDADE</a:t>
            </a:r>
            <a:endParaRPr b="1" sz="5000"/>
          </a:p>
        </p:txBody>
      </p:sp>
      <p:cxnSp>
        <p:nvCxnSpPr>
          <p:cNvPr id="636" name="Google Shape;636;p45"/>
          <p:cNvCxnSpPr/>
          <p:nvPr/>
        </p:nvCxnSpPr>
        <p:spPr>
          <a:xfrm rot="10800000">
            <a:off x="2174825" y="4644600"/>
            <a:ext cx="2994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45"/>
          <p:cNvCxnSpPr/>
          <p:nvPr/>
        </p:nvCxnSpPr>
        <p:spPr>
          <a:xfrm>
            <a:off x="2441675" y="3566775"/>
            <a:ext cx="1659600" cy="267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8" name="Google Shape;638;p45"/>
          <p:cNvSpPr txBox="1"/>
          <p:nvPr/>
        </p:nvSpPr>
        <p:spPr>
          <a:xfrm>
            <a:off x="600575" y="3114325"/>
            <a:ext cx="1841100" cy="76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/>
              <a:t>Cardinalidade Mínima</a:t>
            </a:r>
            <a:endParaRPr b="1" sz="1900"/>
          </a:p>
        </p:txBody>
      </p:sp>
      <p:sp>
        <p:nvSpPr>
          <p:cNvPr id="639" name="Google Shape;639;p45"/>
          <p:cNvSpPr txBox="1"/>
          <p:nvPr/>
        </p:nvSpPr>
        <p:spPr>
          <a:xfrm>
            <a:off x="5570225" y="2584850"/>
            <a:ext cx="1897500" cy="76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/>
              <a:t>Cardinalidade Máxima</a:t>
            </a:r>
            <a:endParaRPr b="1" sz="1900"/>
          </a:p>
        </p:txBody>
      </p:sp>
      <p:cxnSp>
        <p:nvCxnSpPr>
          <p:cNvPr id="640" name="Google Shape;640;p45"/>
          <p:cNvCxnSpPr>
            <a:stCxn id="639" idx="1"/>
          </p:cNvCxnSpPr>
          <p:nvPr/>
        </p:nvCxnSpPr>
        <p:spPr>
          <a:xfrm flipH="1">
            <a:off x="4893725" y="2969600"/>
            <a:ext cx="676500" cy="759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6"/>
          <p:cNvSpPr/>
          <p:nvPr/>
        </p:nvSpPr>
        <p:spPr>
          <a:xfrm>
            <a:off x="6915225" y="5675250"/>
            <a:ext cx="114600" cy="31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25" y="2048475"/>
            <a:ext cx="5153599" cy="4389852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46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6"/>
          <p:cNvSpPr/>
          <p:nvPr/>
        </p:nvSpPr>
        <p:spPr>
          <a:xfrm>
            <a:off x="398225" y="929725"/>
            <a:ext cx="85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300">
                <a:solidFill>
                  <a:srgbClr val="CA2721"/>
                </a:solidFill>
              </a:rPr>
              <a:t>TRANSFORMAÇÃO DO MER PARA MODELO RELACIONAL</a:t>
            </a:r>
            <a:endParaRPr b="1" i="0" sz="23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6"/>
          <p:cNvSpPr/>
          <p:nvPr/>
        </p:nvSpPr>
        <p:spPr>
          <a:xfrm>
            <a:off x="349475" y="1434376"/>
            <a:ext cx="83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rgbClr val="3F3F3F"/>
                </a:solidFill>
                <a:highlight>
                  <a:srgbClr val="FFFF00"/>
                </a:highlight>
              </a:rPr>
              <a:t>CARDINALIDADE - Representação</a:t>
            </a:r>
            <a:endParaRPr b="1" sz="2400" u="sng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>
                <a:solidFill>
                  <a:srgbClr val="3F3F3F"/>
                </a:solidFill>
              </a:rPr>
              <a:t>Notação de Pé de galinha</a:t>
            </a:r>
            <a:endParaRPr b="1" sz="2400">
              <a:solidFill>
                <a:srgbClr val="3F3F3F"/>
              </a:solidFill>
            </a:endParaRPr>
          </a:p>
        </p:txBody>
      </p:sp>
      <p:sp>
        <p:nvSpPr>
          <p:cNvPr id="650" name="Google Shape;650;p46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46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46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46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6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5" name="Google Shape;655;p46"/>
          <p:cNvPicPr preferRelativeResize="0"/>
          <p:nvPr/>
        </p:nvPicPr>
        <p:blipFill rotWithShape="1">
          <a:blip r:embed="rId4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46"/>
          <p:cNvSpPr/>
          <p:nvPr/>
        </p:nvSpPr>
        <p:spPr>
          <a:xfrm>
            <a:off x="3216200" y="4308809"/>
            <a:ext cx="5981100" cy="20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rgbClr val="3F3F3F"/>
              </a:solidFill>
            </a:endParaRPr>
          </a:p>
        </p:txBody>
      </p:sp>
      <p:sp>
        <p:nvSpPr>
          <p:cNvPr id="657" name="Google Shape;657;p46"/>
          <p:cNvSpPr/>
          <p:nvPr/>
        </p:nvSpPr>
        <p:spPr>
          <a:xfrm>
            <a:off x="7172775" y="5563854"/>
            <a:ext cx="1854600" cy="52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/>
              <a:t>ENTIDADE</a:t>
            </a:r>
            <a:endParaRPr b="1" sz="2500"/>
          </a:p>
        </p:txBody>
      </p:sp>
      <p:cxnSp>
        <p:nvCxnSpPr>
          <p:cNvPr id="658" name="Google Shape;658;p46"/>
          <p:cNvCxnSpPr>
            <a:stCxn id="659" idx="2"/>
          </p:cNvCxnSpPr>
          <p:nvPr/>
        </p:nvCxnSpPr>
        <p:spPr>
          <a:xfrm>
            <a:off x="6128692" y="5203223"/>
            <a:ext cx="796200" cy="4719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9" name="Google Shape;659;p46"/>
          <p:cNvSpPr txBox="1"/>
          <p:nvPr/>
        </p:nvSpPr>
        <p:spPr>
          <a:xfrm>
            <a:off x="5469292" y="4741523"/>
            <a:ext cx="1318800" cy="46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/>
              <a:t>Cardinalidade Mínima</a:t>
            </a:r>
            <a:endParaRPr b="1" sz="900"/>
          </a:p>
        </p:txBody>
      </p:sp>
      <p:sp>
        <p:nvSpPr>
          <p:cNvPr id="660" name="Google Shape;660;p46"/>
          <p:cNvSpPr txBox="1"/>
          <p:nvPr/>
        </p:nvSpPr>
        <p:spPr>
          <a:xfrm>
            <a:off x="6924889" y="4308793"/>
            <a:ext cx="1358700" cy="52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/>
              <a:t>Cardinalidade Máxima</a:t>
            </a:r>
            <a:endParaRPr b="1" sz="1100"/>
          </a:p>
        </p:txBody>
      </p:sp>
      <p:pic>
        <p:nvPicPr>
          <p:cNvPr id="661" name="Google Shape;661;p46"/>
          <p:cNvPicPr preferRelativeResize="0"/>
          <p:nvPr/>
        </p:nvPicPr>
        <p:blipFill rotWithShape="1">
          <a:blip r:embed="rId3">
            <a:alphaModFix/>
          </a:blip>
          <a:srcRect b="17807" l="26338" r="35905" t="75018"/>
          <a:stretch/>
        </p:blipFill>
        <p:spPr>
          <a:xfrm>
            <a:off x="5226950" y="5668000"/>
            <a:ext cx="1945823" cy="314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2" name="Google Shape;662;p46"/>
          <p:cNvCxnSpPr>
            <a:stCxn id="660" idx="1"/>
          </p:cNvCxnSpPr>
          <p:nvPr/>
        </p:nvCxnSpPr>
        <p:spPr>
          <a:xfrm>
            <a:off x="6924889" y="4570393"/>
            <a:ext cx="190500" cy="1057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7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7"/>
          <p:cNvSpPr/>
          <p:nvPr/>
        </p:nvSpPr>
        <p:spPr>
          <a:xfrm>
            <a:off x="398225" y="929725"/>
            <a:ext cx="85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300">
                <a:solidFill>
                  <a:srgbClr val="CA2721"/>
                </a:solidFill>
              </a:rPr>
              <a:t>TRANSFORMAÇÃO DO MER PARA MODELO RELACIONAL</a:t>
            </a:r>
            <a:endParaRPr b="1" i="0" sz="23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47"/>
          <p:cNvSpPr/>
          <p:nvPr/>
        </p:nvSpPr>
        <p:spPr>
          <a:xfrm>
            <a:off x="349475" y="1434376"/>
            <a:ext cx="83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rgbClr val="3F3F3F"/>
                </a:solidFill>
                <a:highlight>
                  <a:srgbClr val="FFFF00"/>
                </a:highlight>
              </a:rPr>
              <a:t>CARDINALIDADE - Representação*</a:t>
            </a:r>
            <a:endParaRPr b="1" sz="2400" u="sng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>
                <a:solidFill>
                  <a:srgbClr val="3F3F3F"/>
                </a:solidFill>
              </a:rPr>
              <a:t>Notação de Pé de galinha</a:t>
            </a:r>
            <a:endParaRPr b="1" sz="2400">
              <a:solidFill>
                <a:srgbClr val="3F3F3F"/>
              </a:solidFill>
            </a:endParaRPr>
          </a:p>
        </p:txBody>
      </p:sp>
      <p:sp>
        <p:nvSpPr>
          <p:cNvPr id="670" name="Google Shape;670;p47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47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47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47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47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5" name="Google Shape;675;p47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47"/>
          <p:cNvSpPr/>
          <p:nvPr/>
        </p:nvSpPr>
        <p:spPr>
          <a:xfrm>
            <a:off x="420025" y="3367000"/>
            <a:ext cx="2308200" cy="77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/>
              <a:t>CLIENTE</a:t>
            </a:r>
            <a:endParaRPr b="1" sz="2500"/>
          </a:p>
        </p:txBody>
      </p:sp>
      <p:sp>
        <p:nvSpPr>
          <p:cNvPr id="677" name="Google Shape;677;p47"/>
          <p:cNvSpPr/>
          <p:nvPr/>
        </p:nvSpPr>
        <p:spPr>
          <a:xfrm>
            <a:off x="5474750" y="3367000"/>
            <a:ext cx="2308200" cy="77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/>
              <a:t>ENCOMENDA</a:t>
            </a:r>
            <a:endParaRPr b="1" sz="2500"/>
          </a:p>
        </p:txBody>
      </p:sp>
      <p:cxnSp>
        <p:nvCxnSpPr>
          <p:cNvPr id="678" name="Google Shape;678;p47"/>
          <p:cNvCxnSpPr>
            <a:stCxn id="676" idx="3"/>
            <a:endCxn id="677" idx="1"/>
          </p:cNvCxnSpPr>
          <p:nvPr/>
        </p:nvCxnSpPr>
        <p:spPr>
          <a:xfrm>
            <a:off x="2728225" y="3753250"/>
            <a:ext cx="2746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9" name="Google Shape;679;p47"/>
          <p:cNvCxnSpPr/>
          <p:nvPr/>
        </p:nvCxnSpPr>
        <p:spPr>
          <a:xfrm flipH="1" rot="10800000">
            <a:off x="5093425" y="3519750"/>
            <a:ext cx="400500" cy="209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0" name="Google Shape;680;p47"/>
          <p:cNvCxnSpPr/>
          <p:nvPr/>
        </p:nvCxnSpPr>
        <p:spPr>
          <a:xfrm rot="10800000">
            <a:off x="5093400" y="3777100"/>
            <a:ext cx="419700" cy="238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1" name="Google Shape;681;p47"/>
          <p:cNvCxnSpPr/>
          <p:nvPr/>
        </p:nvCxnSpPr>
        <p:spPr>
          <a:xfrm>
            <a:off x="5074213" y="3548200"/>
            <a:ext cx="0" cy="410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2" name="Google Shape;682;p47"/>
          <p:cNvCxnSpPr/>
          <p:nvPr/>
        </p:nvCxnSpPr>
        <p:spPr>
          <a:xfrm>
            <a:off x="2823275" y="3548200"/>
            <a:ext cx="0" cy="410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3" name="Google Shape;683;p47"/>
          <p:cNvCxnSpPr/>
          <p:nvPr/>
        </p:nvCxnSpPr>
        <p:spPr>
          <a:xfrm>
            <a:off x="2937463" y="3548200"/>
            <a:ext cx="0" cy="410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4" name="Google Shape;684;p47"/>
          <p:cNvSpPr txBox="1"/>
          <p:nvPr/>
        </p:nvSpPr>
        <p:spPr>
          <a:xfrm>
            <a:off x="3472538" y="3258900"/>
            <a:ext cx="125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SOLICITA</a:t>
            </a:r>
            <a:endParaRPr b="1" sz="1600"/>
          </a:p>
        </p:txBody>
      </p:sp>
      <p:sp>
        <p:nvSpPr>
          <p:cNvPr id="685" name="Google Shape;685;p47"/>
          <p:cNvSpPr txBox="1"/>
          <p:nvPr/>
        </p:nvSpPr>
        <p:spPr>
          <a:xfrm>
            <a:off x="401550" y="4744850"/>
            <a:ext cx="83409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pt-BR" sz="2100"/>
              <a:t>Cardinalidade Mínima: Um cliente para uma encomenda</a:t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pt-BR" sz="2100"/>
              <a:t>Cardinalidade Máxima: Um cliente para muitas encomendas</a:t>
            </a:r>
            <a:endParaRPr b="1" sz="2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8"/>
          <p:cNvSpPr/>
          <p:nvPr/>
        </p:nvSpPr>
        <p:spPr>
          <a:xfrm>
            <a:off x="495675" y="2650775"/>
            <a:ext cx="7687800" cy="1297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8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8"/>
          <p:cNvSpPr/>
          <p:nvPr/>
        </p:nvSpPr>
        <p:spPr>
          <a:xfrm>
            <a:off x="398225" y="929725"/>
            <a:ext cx="85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300">
                <a:solidFill>
                  <a:srgbClr val="CA2721"/>
                </a:solidFill>
              </a:rPr>
              <a:t>TRANSFORMAÇÃO DO MER PARA MODELO RELACIONAL</a:t>
            </a:r>
            <a:endParaRPr b="1" i="0" sz="23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48"/>
          <p:cNvSpPr/>
          <p:nvPr/>
        </p:nvSpPr>
        <p:spPr>
          <a:xfrm>
            <a:off x="349475" y="1434376"/>
            <a:ext cx="83409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rgbClr val="3F3F3F"/>
                </a:solidFill>
                <a:highlight>
                  <a:srgbClr val="FFFF00"/>
                </a:highlight>
              </a:rPr>
              <a:t>CARDINALIDADE - Representação*</a:t>
            </a:r>
            <a:endParaRPr b="1" sz="2400" u="sng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>
              <a:solidFill>
                <a:srgbClr val="3F3F3F"/>
              </a:solidFill>
              <a:highlight>
                <a:schemeClr val="lt1"/>
              </a:highlight>
            </a:endParaRPr>
          </a:p>
        </p:txBody>
      </p:sp>
      <p:sp>
        <p:nvSpPr>
          <p:cNvPr id="694" name="Google Shape;694;p48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8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48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48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48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9" name="Google Shape;699;p48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48"/>
          <p:cNvSpPr/>
          <p:nvPr/>
        </p:nvSpPr>
        <p:spPr>
          <a:xfrm>
            <a:off x="578075" y="3011688"/>
            <a:ext cx="2308200" cy="77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/>
              <a:t>CLIENTE</a:t>
            </a:r>
            <a:endParaRPr b="1" sz="2500"/>
          </a:p>
        </p:txBody>
      </p:sp>
      <p:sp>
        <p:nvSpPr>
          <p:cNvPr id="701" name="Google Shape;701;p48"/>
          <p:cNvSpPr/>
          <p:nvPr/>
        </p:nvSpPr>
        <p:spPr>
          <a:xfrm>
            <a:off x="5632800" y="3011688"/>
            <a:ext cx="2308200" cy="77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/>
              <a:t>ENCOMENDA</a:t>
            </a:r>
            <a:endParaRPr b="1" sz="2500"/>
          </a:p>
        </p:txBody>
      </p:sp>
      <p:cxnSp>
        <p:nvCxnSpPr>
          <p:cNvPr id="702" name="Google Shape;702;p48"/>
          <p:cNvCxnSpPr>
            <a:stCxn id="700" idx="3"/>
            <a:endCxn id="701" idx="1"/>
          </p:cNvCxnSpPr>
          <p:nvPr/>
        </p:nvCxnSpPr>
        <p:spPr>
          <a:xfrm>
            <a:off x="2886275" y="3397938"/>
            <a:ext cx="2746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3" name="Google Shape;703;p48"/>
          <p:cNvCxnSpPr/>
          <p:nvPr/>
        </p:nvCxnSpPr>
        <p:spPr>
          <a:xfrm flipH="1" rot="10800000">
            <a:off x="5251475" y="3164438"/>
            <a:ext cx="400500" cy="209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4" name="Google Shape;704;p48"/>
          <p:cNvCxnSpPr/>
          <p:nvPr/>
        </p:nvCxnSpPr>
        <p:spPr>
          <a:xfrm rot="10800000">
            <a:off x="5251450" y="3421788"/>
            <a:ext cx="419700" cy="238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5" name="Google Shape;705;p48"/>
          <p:cNvCxnSpPr/>
          <p:nvPr/>
        </p:nvCxnSpPr>
        <p:spPr>
          <a:xfrm>
            <a:off x="5232263" y="3192888"/>
            <a:ext cx="0" cy="410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" name="Google Shape;706;p48"/>
          <p:cNvCxnSpPr/>
          <p:nvPr/>
        </p:nvCxnSpPr>
        <p:spPr>
          <a:xfrm>
            <a:off x="2981325" y="3192888"/>
            <a:ext cx="0" cy="410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7" name="Google Shape;707;p48"/>
          <p:cNvCxnSpPr/>
          <p:nvPr/>
        </p:nvCxnSpPr>
        <p:spPr>
          <a:xfrm>
            <a:off x="3095513" y="3192888"/>
            <a:ext cx="0" cy="410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8" name="Google Shape;708;p48"/>
          <p:cNvSpPr txBox="1"/>
          <p:nvPr/>
        </p:nvSpPr>
        <p:spPr>
          <a:xfrm>
            <a:off x="3630588" y="2903588"/>
            <a:ext cx="125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SOLICITA</a:t>
            </a:r>
            <a:endParaRPr b="1" sz="1600"/>
          </a:p>
        </p:txBody>
      </p:sp>
      <p:sp>
        <p:nvSpPr>
          <p:cNvPr id="709" name="Google Shape;709;p48"/>
          <p:cNvSpPr/>
          <p:nvPr/>
        </p:nvSpPr>
        <p:spPr>
          <a:xfrm>
            <a:off x="578088" y="5302500"/>
            <a:ext cx="2308200" cy="77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/>
              <a:t>CLIENTE</a:t>
            </a:r>
            <a:endParaRPr b="1" sz="2500"/>
          </a:p>
        </p:txBody>
      </p:sp>
      <p:sp>
        <p:nvSpPr>
          <p:cNvPr id="710" name="Google Shape;710;p48"/>
          <p:cNvSpPr/>
          <p:nvPr/>
        </p:nvSpPr>
        <p:spPr>
          <a:xfrm>
            <a:off x="5632813" y="5302500"/>
            <a:ext cx="2308200" cy="77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/>
              <a:t>ENCOMENDA</a:t>
            </a:r>
            <a:endParaRPr b="1" sz="2500"/>
          </a:p>
        </p:txBody>
      </p:sp>
      <p:cxnSp>
        <p:nvCxnSpPr>
          <p:cNvPr id="711" name="Google Shape;711;p48"/>
          <p:cNvCxnSpPr>
            <a:stCxn id="709" idx="3"/>
            <a:endCxn id="710" idx="1"/>
          </p:cNvCxnSpPr>
          <p:nvPr/>
        </p:nvCxnSpPr>
        <p:spPr>
          <a:xfrm>
            <a:off x="2886288" y="5688750"/>
            <a:ext cx="2746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48"/>
          <p:cNvSpPr txBox="1"/>
          <p:nvPr/>
        </p:nvSpPr>
        <p:spPr>
          <a:xfrm>
            <a:off x="3630600" y="5194400"/>
            <a:ext cx="125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713" name="Google Shape;713;p48"/>
          <p:cNvSpPr txBox="1"/>
          <p:nvPr/>
        </p:nvSpPr>
        <p:spPr>
          <a:xfrm>
            <a:off x="2886275" y="5303450"/>
            <a:ext cx="5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(1,1)</a:t>
            </a:r>
            <a:endParaRPr/>
          </a:p>
        </p:txBody>
      </p:sp>
      <p:sp>
        <p:nvSpPr>
          <p:cNvPr id="714" name="Google Shape;714;p48"/>
          <p:cNvSpPr txBox="1"/>
          <p:nvPr/>
        </p:nvSpPr>
        <p:spPr>
          <a:xfrm>
            <a:off x="5074225" y="5303450"/>
            <a:ext cx="6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(1,N)</a:t>
            </a:r>
            <a:endParaRPr/>
          </a:p>
        </p:txBody>
      </p:sp>
      <p:sp>
        <p:nvSpPr>
          <p:cNvPr id="715" name="Google Shape;715;p48"/>
          <p:cNvSpPr/>
          <p:nvPr/>
        </p:nvSpPr>
        <p:spPr>
          <a:xfrm>
            <a:off x="3444875" y="5239025"/>
            <a:ext cx="1787400" cy="9087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SOLICITA</a:t>
            </a:r>
            <a:endParaRPr b="1" sz="1200"/>
          </a:p>
        </p:txBody>
      </p:sp>
      <p:sp>
        <p:nvSpPr>
          <p:cNvPr id="716" name="Google Shape;716;p48"/>
          <p:cNvSpPr/>
          <p:nvPr/>
        </p:nvSpPr>
        <p:spPr>
          <a:xfrm>
            <a:off x="495675" y="4985813"/>
            <a:ext cx="7687800" cy="1297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48"/>
          <p:cNvSpPr txBox="1"/>
          <p:nvPr/>
        </p:nvSpPr>
        <p:spPr>
          <a:xfrm>
            <a:off x="630150" y="4703263"/>
            <a:ext cx="587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3F3F3F"/>
                </a:solidFill>
                <a:highlight>
                  <a:schemeClr val="lt1"/>
                </a:highlight>
              </a:rPr>
              <a:t>Notação de Peter Chen</a:t>
            </a:r>
            <a:endParaRPr b="1" sz="2400">
              <a:solidFill>
                <a:srgbClr val="3F3F3F"/>
              </a:solidFill>
              <a:highlight>
                <a:schemeClr val="lt1"/>
              </a:highlight>
            </a:endParaRPr>
          </a:p>
        </p:txBody>
      </p:sp>
      <p:sp>
        <p:nvSpPr>
          <p:cNvPr id="718" name="Google Shape;718;p48"/>
          <p:cNvSpPr txBox="1"/>
          <p:nvPr/>
        </p:nvSpPr>
        <p:spPr>
          <a:xfrm>
            <a:off x="630150" y="2369950"/>
            <a:ext cx="5875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3F3F3F"/>
                </a:solidFill>
                <a:highlight>
                  <a:schemeClr val="lt1"/>
                </a:highlight>
              </a:rPr>
              <a:t>Notação de Pé de galinha</a:t>
            </a:r>
            <a:endParaRPr b="1" sz="2400">
              <a:solidFill>
                <a:srgbClr val="3F3F3F"/>
              </a:solidFill>
              <a:highlight>
                <a:schemeClr val="lt1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3F3F3F"/>
              </a:solidFill>
              <a:highlight>
                <a:schemeClr val="lt1"/>
              </a:highlight>
            </a:endParaRPr>
          </a:p>
        </p:txBody>
      </p:sp>
      <p:sp>
        <p:nvSpPr>
          <p:cNvPr id="719" name="Google Shape;719;p48"/>
          <p:cNvSpPr/>
          <p:nvPr/>
        </p:nvSpPr>
        <p:spPr>
          <a:xfrm>
            <a:off x="3068325" y="4198600"/>
            <a:ext cx="2542500" cy="400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/>
              <a:t>OU</a:t>
            </a:r>
            <a:endParaRPr b="1" sz="2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9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49"/>
          <p:cNvSpPr/>
          <p:nvPr/>
        </p:nvSpPr>
        <p:spPr>
          <a:xfrm>
            <a:off x="398225" y="929725"/>
            <a:ext cx="85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300">
                <a:solidFill>
                  <a:srgbClr val="CA2721"/>
                </a:solidFill>
              </a:rPr>
              <a:t>TRANSFORMAÇÃO DO MER PARA MODELO RELACIONAL</a:t>
            </a:r>
            <a:endParaRPr b="1" i="0" sz="23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49"/>
          <p:cNvSpPr/>
          <p:nvPr/>
        </p:nvSpPr>
        <p:spPr>
          <a:xfrm>
            <a:off x="396750" y="2125075"/>
            <a:ext cx="8350500" cy="3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Existem diferentes estratégias para a transformação de relacionamentos em modelo lógico  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As estratégias são:  </a:t>
            </a:r>
            <a:endParaRPr b="1" sz="2200">
              <a:solidFill>
                <a:srgbClr val="3F3F3F"/>
              </a:solidFill>
            </a:endParaRPr>
          </a:p>
          <a:p>
            <a:pPr indent="-3683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○"/>
            </a:pPr>
            <a:r>
              <a:rPr b="1" lang="pt-BR" sz="2200">
                <a:solidFill>
                  <a:srgbClr val="3F3F3F"/>
                </a:solidFill>
              </a:rPr>
              <a:t>Tabela própria  </a:t>
            </a:r>
            <a:endParaRPr b="1" sz="2200">
              <a:solidFill>
                <a:srgbClr val="3F3F3F"/>
              </a:solidFill>
            </a:endParaRPr>
          </a:p>
          <a:p>
            <a:pPr indent="-3683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○"/>
            </a:pPr>
            <a:r>
              <a:rPr b="1" lang="pt-BR" sz="2200">
                <a:solidFill>
                  <a:srgbClr val="3F3F3F"/>
                </a:solidFill>
              </a:rPr>
              <a:t>Adição de coluna  </a:t>
            </a:r>
            <a:endParaRPr b="1" sz="2200">
              <a:solidFill>
                <a:srgbClr val="3F3F3F"/>
              </a:solidFill>
            </a:endParaRPr>
          </a:p>
          <a:p>
            <a:pPr indent="-3683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○"/>
            </a:pPr>
            <a:r>
              <a:rPr b="1" lang="pt-BR" sz="2200">
                <a:solidFill>
                  <a:srgbClr val="3F3F3F"/>
                </a:solidFill>
              </a:rPr>
              <a:t>Fusão de tabelas  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A decisão de qual estratégia utilizar vai depender da cardinalidade (máxima e mínima)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727" name="Google Shape;727;p49"/>
          <p:cNvSpPr/>
          <p:nvPr/>
        </p:nvSpPr>
        <p:spPr>
          <a:xfrm>
            <a:off x="349475" y="1434376"/>
            <a:ext cx="83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rgbClr val="3F3F3F"/>
                </a:solidFill>
                <a:highlight>
                  <a:srgbClr val="FFFF00"/>
                </a:highlight>
              </a:rPr>
              <a:t>Transformando Relacionamentos </a:t>
            </a:r>
            <a:endParaRPr b="1" sz="2400" u="sng">
              <a:solidFill>
                <a:srgbClr val="3F3F3F"/>
              </a:solidFill>
              <a:highlight>
                <a:srgbClr val="FFFF00"/>
              </a:highlight>
            </a:endParaRPr>
          </a:p>
        </p:txBody>
      </p:sp>
      <p:sp>
        <p:nvSpPr>
          <p:cNvPr id="728" name="Google Shape;728;p49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49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9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49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49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3" name="Google Shape;733;p49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0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50"/>
          <p:cNvSpPr/>
          <p:nvPr/>
        </p:nvSpPr>
        <p:spPr>
          <a:xfrm>
            <a:off x="398225" y="929725"/>
            <a:ext cx="85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300">
                <a:solidFill>
                  <a:srgbClr val="CA2721"/>
                </a:solidFill>
              </a:rPr>
              <a:t>TRANSFORMAÇÃO DO MER PARA MODELO RELACIONAL</a:t>
            </a:r>
            <a:endParaRPr b="1" i="0" sz="23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50"/>
          <p:cNvSpPr/>
          <p:nvPr/>
        </p:nvSpPr>
        <p:spPr>
          <a:xfrm>
            <a:off x="396750" y="2125075"/>
            <a:ext cx="8350500" cy="3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741" name="Google Shape;741;p50"/>
          <p:cNvSpPr/>
          <p:nvPr/>
        </p:nvSpPr>
        <p:spPr>
          <a:xfrm>
            <a:off x="349475" y="1434376"/>
            <a:ext cx="83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rgbClr val="3F3F3F"/>
                </a:solidFill>
                <a:highlight>
                  <a:srgbClr val="FFFF00"/>
                </a:highlight>
              </a:rPr>
              <a:t>Estrategias - Tabela própria:</a:t>
            </a:r>
            <a:endParaRPr b="1" sz="2400" u="sng">
              <a:solidFill>
                <a:srgbClr val="3F3F3F"/>
              </a:solidFill>
              <a:highlight>
                <a:srgbClr val="FFFF00"/>
              </a:highlight>
            </a:endParaRPr>
          </a:p>
        </p:txBody>
      </p:sp>
      <p:sp>
        <p:nvSpPr>
          <p:cNvPr id="742" name="Google Shape;742;p50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50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50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50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50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7" name="Google Shape;747;p50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38" y="2095113"/>
            <a:ext cx="8391525" cy="4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1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51"/>
          <p:cNvSpPr/>
          <p:nvPr/>
        </p:nvSpPr>
        <p:spPr>
          <a:xfrm>
            <a:off x="398225" y="929725"/>
            <a:ext cx="85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300">
                <a:solidFill>
                  <a:srgbClr val="CA2721"/>
                </a:solidFill>
              </a:rPr>
              <a:t>TRANSFORMAÇÃO DO MER PARA MODELO RELACIONAL</a:t>
            </a:r>
            <a:endParaRPr b="1" i="0" sz="23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51"/>
          <p:cNvSpPr/>
          <p:nvPr/>
        </p:nvSpPr>
        <p:spPr>
          <a:xfrm>
            <a:off x="396750" y="2125075"/>
            <a:ext cx="8350500" cy="3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756" name="Google Shape;756;p51"/>
          <p:cNvSpPr/>
          <p:nvPr/>
        </p:nvSpPr>
        <p:spPr>
          <a:xfrm>
            <a:off x="273275" y="1434376"/>
            <a:ext cx="83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rgbClr val="3F3F3F"/>
                </a:solidFill>
                <a:highlight>
                  <a:srgbClr val="FFFF00"/>
                </a:highlight>
              </a:rPr>
              <a:t>Estrategias - Adição de coluna:</a:t>
            </a:r>
            <a:endParaRPr b="1" sz="2400" u="sng">
              <a:solidFill>
                <a:srgbClr val="3F3F3F"/>
              </a:solidFill>
              <a:highlight>
                <a:srgbClr val="FFFF00"/>
              </a:highlight>
            </a:endParaRPr>
          </a:p>
        </p:txBody>
      </p:sp>
      <p:sp>
        <p:nvSpPr>
          <p:cNvPr id="757" name="Google Shape;757;p51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51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51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51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51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2" name="Google Shape;762;p51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067825"/>
            <a:ext cx="8534400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/>
          <p:nvPr/>
        </p:nvSpPr>
        <p:spPr>
          <a:xfrm>
            <a:off x="0" y="6769601"/>
            <a:ext cx="9144000" cy="88398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6"/>
          <p:cNvSpPr/>
          <p:nvPr/>
        </p:nvSpPr>
        <p:spPr>
          <a:xfrm>
            <a:off x="398221" y="929727"/>
            <a:ext cx="83504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MER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6"/>
          <p:cNvSpPr/>
          <p:nvPr/>
        </p:nvSpPr>
        <p:spPr>
          <a:xfrm>
            <a:off x="401550" y="2611812"/>
            <a:ext cx="83409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3F3F3F"/>
              </a:solidFill>
            </a:endParaRPr>
          </a:p>
        </p:txBody>
      </p:sp>
      <p:sp>
        <p:nvSpPr>
          <p:cNvPr id="177" name="Google Shape;177;p16"/>
          <p:cNvSpPr/>
          <p:nvPr/>
        </p:nvSpPr>
        <p:spPr>
          <a:xfrm>
            <a:off x="403025" y="1330476"/>
            <a:ext cx="83409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400">
                <a:solidFill>
                  <a:srgbClr val="3F3F3F"/>
                </a:solidFill>
              </a:rPr>
              <a:t>Entidade Relacionamento e abordagem relacional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6"/>
          <p:cNvSpPr/>
          <p:nvPr/>
        </p:nvSpPr>
        <p:spPr>
          <a:xfrm>
            <a:off x="-141512" y="1664328"/>
            <a:ext cx="288351" cy="403462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6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6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6"/>
          <p:cNvSpPr/>
          <p:nvPr/>
        </p:nvSpPr>
        <p:spPr>
          <a:xfrm>
            <a:off x="0" y="73924"/>
            <a:ext cx="395288" cy="523218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6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16"/>
          <p:cNvPicPr preferRelativeResize="0"/>
          <p:nvPr/>
        </p:nvPicPr>
        <p:blipFill rotWithShape="1">
          <a:blip r:embed="rId3">
            <a:alphaModFix/>
          </a:blip>
          <a:srcRect b="0" l="75476" r="0" t="93175"/>
          <a:stretch/>
        </p:blipFill>
        <p:spPr>
          <a:xfrm>
            <a:off x="6901542" y="6389914"/>
            <a:ext cx="2242457" cy="468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5513" y="1728375"/>
            <a:ext cx="6752982" cy="50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2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52"/>
          <p:cNvSpPr/>
          <p:nvPr/>
        </p:nvSpPr>
        <p:spPr>
          <a:xfrm>
            <a:off x="398225" y="929725"/>
            <a:ext cx="85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300">
                <a:solidFill>
                  <a:srgbClr val="CA2721"/>
                </a:solidFill>
              </a:rPr>
              <a:t>TRANSFORMAÇÃO DO MER PARA MODELO RELACIONAL</a:t>
            </a:r>
            <a:endParaRPr b="1" i="0" sz="23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52"/>
          <p:cNvSpPr/>
          <p:nvPr/>
        </p:nvSpPr>
        <p:spPr>
          <a:xfrm>
            <a:off x="396750" y="2125075"/>
            <a:ext cx="8350500" cy="3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771" name="Google Shape;771;p52"/>
          <p:cNvSpPr/>
          <p:nvPr/>
        </p:nvSpPr>
        <p:spPr>
          <a:xfrm>
            <a:off x="349475" y="1434376"/>
            <a:ext cx="83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rgbClr val="3F3F3F"/>
                </a:solidFill>
                <a:highlight>
                  <a:srgbClr val="FFFF00"/>
                </a:highlight>
              </a:rPr>
              <a:t>Estrategias - Fusão de Tabelas:</a:t>
            </a:r>
            <a:endParaRPr b="1" sz="2400" u="sng">
              <a:solidFill>
                <a:srgbClr val="3F3F3F"/>
              </a:solidFill>
              <a:highlight>
                <a:srgbClr val="FFFF00"/>
              </a:highlight>
            </a:endParaRPr>
          </a:p>
        </p:txBody>
      </p:sp>
      <p:sp>
        <p:nvSpPr>
          <p:cNvPr id="772" name="Google Shape;772;p52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52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52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52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52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7" name="Google Shape;777;p52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688" y="2447550"/>
            <a:ext cx="8048625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3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53"/>
          <p:cNvSpPr/>
          <p:nvPr/>
        </p:nvSpPr>
        <p:spPr>
          <a:xfrm>
            <a:off x="398225" y="929725"/>
            <a:ext cx="85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300">
                <a:solidFill>
                  <a:srgbClr val="CA2721"/>
                </a:solidFill>
              </a:rPr>
              <a:t>TRANSFORMAÇÃO DO MER PARA MODELO RELACIONAL</a:t>
            </a:r>
            <a:endParaRPr b="1" i="0" sz="23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53"/>
          <p:cNvSpPr/>
          <p:nvPr/>
        </p:nvSpPr>
        <p:spPr>
          <a:xfrm>
            <a:off x="396750" y="2125075"/>
            <a:ext cx="8350500" cy="3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786" name="Google Shape;786;p53"/>
          <p:cNvSpPr/>
          <p:nvPr/>
        </p:nvSpPr>
        <p:spPr>
          <a:xfrm>
            <a:off x="349475" y="1434376"/>
            <a:ext cx="83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rgbClr val="3F3F3F"/>
                </a:solidFill>
                <a:highlight>
                  <a:srgbClr val="FFFF00"/>
                </a:highlight>
              </a:rPr>
              <a:t>Relacionamento 1:1</a:t>
            </a:r>
            <a:endParaRPr b="1" sz="2400" u="sng">
              <a:solidFill>
                <a:srgbClr val="3F3F3F"/>
              </a:solidFill>
              <a:highlight>
                <a:srgbClr val="FFFF00"/>
              </a:highlight>
            </a:endParaRPr>
          </a:p>
        </p:txBody>
      </p:sp>
      <p:sp>
        <p:nvSpPr>
          <p:cNvPr id="787" name="Google Shape;787;p53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53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53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53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53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2" name="Google Shape;792;p53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25" y="2402238"/>
            <a:ext cx="8515350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75" y="1724013"/>
            <a:ext cx="8553450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54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54"/>
          <p:cNvSpPr/>
          <p:nvPr/>
        </p:nvSpPr>
        <p:spPr>
          <a:xfrm>
            <a:off x="398225" y="929725"/>
            <a:ext cx="85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300">
                <a:solidFill>
                  <a:srgbClr val="CA2721"/>
                </a:solidFill>
              </a:rPr>
              <a:t>TRANSFORMAÇÃO DO MER PARA MODELO RELACIONAL</a:t>
            </a:r>
            <a:endParaRPr b="1" i="0" sz="23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54"/>
          <p:cNvSpPr/>
          <p:nvPr/>
        </p:nvSpPr>
        <p:spPr>
          <a:xfrm>
            <a:off x="396750" y="2125075"/>
            <a:ext cx="8350500" cy="3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802" name="Google Shape;802;p54"/>
          <p:cNvSpPr/>
          <p:nvPr/>
        </p:nvSpPr>
        <p:spPr>
          <a:xfrm>
            <a:off x="349475" y="1434376"/>
            <a:ext cx="83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rgbClr val="3F3F3F"/>
                </a:solidFill>
                <a:highlight>
                  <a:srgbClr val="FFFF00"/>
                </a:highlight>
              </a:rPr>
              <a:t>Relacionamento 1:1  (0,1) (0,1)</a:t>
            </a:r>
            <a:endParaRPr b="1" sz="2400" u="sng">
              <a:solidFill>
                <a:srgbClr val="3F3F3F"/>
              </a:solidFill>
              <a:highlight>
                <a:srgbClr val="FFFF00"/>
              </a:highlight>
            </a:endParaRPr>
          </a:p>
        </p:txBody>
      </p:sp>
      <p:sp>
        <p:nvSpPr>
          <p:cNvPr id="803" name="Google Shape;803;p54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54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54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54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54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8" name="Google Shape;808;p54"/>
          <p:cNvPicPr preferRelativeResize="0"/>
          <p:nvPr/>
        </p:nvPicPr>
        <p:blipFill rotWithShape="1">
          <a:blip r:embed="rId4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Google Shape;8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00" y="1766350"/>
            <a:ext cx="8295074" cy="4753689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55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55"/>
          <p:cNvSpPr/>
          <p:nvPr/>
        </p:nvSpPr>
        <p:spPr>
          <a:xfrm>
            <a:off x="398225" y="929725"/>
            <a:ext cx="85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300">
                <a:solidFill>
                  <a:srgbClr val="CA2721"/>
                </a:solidFill>
              </a:rPr>
              <a:t>TRANSFORMAÇÃO DO MER PARA MODELO RELACIONAL</a:t>
            </a:r>
            <a:endParaRPr b="1" i="0" sz="23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55"/>
          <p:cNvSpPr/>
          <p:nvPr/>
        </p:nvSpPr>
        <p:spPr>
          <a:xfrm>
            <a:off x="349475" y="1434376"/>
            <a:ext cx="83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rgbClr val="3F3F3F"/>
                </a:solidFill>
                <a:highlight>
                  <a:srgbClr val="FFFF00"/>
                </a:highlight>
              </a:rPr>
              <a:t>Relacionamento 1:1 (0,1) (1,1)</a:t>
            </a:r>
            <a:endParaRPr b="1" sz="2400" u="sng">
              <a:solidFill>
                <a:srgbClr val="3F3F3F"/>
              </a:solidFill>
              <a:highlight>
                <a:srgbClr val="FFFF00"/>
              </a:highlight>
            </a:endParaRPr>
          </a:p>
        </p:txBody>
      </p:sp>
      <p:sp>
        <p:nvSpPr>
          <p:cNvPr id="817" name="Google Shape;817;p55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55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55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55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55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2" name="Google Shape;822;p55"/>
          <p:cNvPicPr preferRelativeResize="0"/>
          <p:nvPr/>
        </p:nvPicPr>
        <p:blipFill rotWithShape="1">
          <a:blip r:embed="rId4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56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56"/>
          <p:cNvSpPr/>
          <p:nvPr/>
        </p:nvSpPr>
        <p:spPr>
          <a:xfrm>
            <a:off x="398225" y="929725"/>
            <a:ext cx="85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300">
                <a:solidFill>
                  <a:srgbClr val="CA2721"/>
                </a:solidFill>
              </a:rPr>
              <a:t>TRANSFORMAÇÃO DO MER PARA MODELO RELACIONAL</a:t>
            </a:r>
            <a:endParaRPr b="1" i="0" sz="23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56"/>
          <p:cNvSpPr/>
          <p:nvPr/>
        </p:nvSpPr>
        <p:spPr>
          <a:xfrm>
            <a:off x="349475" y="1434376"/>
            <a:ext cx="83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rgbClr val="3F3F3F"/>
                </a:solidFill>
                <a:highlight>
                  <a:srgbClr val="FFFF00"/>
                </a:highlight>
              </a:rPr>
              <a:t>Relacionamento 1:1 (1,1) (1,1)</a:t>
            </a:r>
            <a:endParaRPr b="1" sz="2400" u="sng">
              <a:solidFill>
                <a:srgbClr val="3F3F3F"/>
              </a:solidFill>
              <a:highlight>
                <a:srgbClr val="FFFF00"/>
              </a:highlight>
            </a:endParaRPr>
          </a:p>
        </p:txBody>
      </p:sp>
      <p:sp>
        <p:nvSpPr>
          <p:cNvPr id="830" name="Google Shape;830;p56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56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56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56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56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5" name="Google Shape;835;p56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339" y="2060037"/>
            <a:ext cx="8757176" cy="4040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57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57"/>
          <p:cNvSpPr/>
          <p:nvPr/>
        </p:nvSpPr>
        <p:spPr>
          <a:xfrm>
            <a:off x="398225" y="929725"/>
            <a:ext cx="85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300">
                <a:solidFill>
                  <a:srgbClr val="CA2721"/>
                </a:solidFill>
              </a:rPr>
              <a:t>TRANSFORMAÇÃO DO MER PARA MODELO RELACIONAL</a:t>
            </a:r>
            <a:endParaRPr b="1" i="0" sz="23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57"/>
          <p:cNvSpPr/>
          <p:nvPr/>
        </p:nvSpPr>
        <p:spPr>
          <a:xfrm>
            <a:off x="349475" y="1434376"/>
            <a:ext cx="83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rgbClr val="3F3F3F"/>
                </a:solidFill>
                <a:highlight>
                  <a:srgbClr val="FFFF00"/>
                </a:highlight>
              </a:rPr>
              <a:t>Relacionamento 1:N</a:t>
            </a:r>
            <a:endParaRPr b="1" sz="2400" u="sng">
              <a:solidFill>
                <a:srgbClr val="3F3F3F"/>
              </a:solidFill>
              <a:highlight>
                <a:srgbClr val="FFFF00"/>
              </a:highlight>
            </a:endParaRPr>
          </a:p>
        </p:txBody>
      </p:sp>
      <p:sp>
        <p:nvSpPr>
          <p:cNvPr id="844" name="Google Shape;844;p57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57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57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57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57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9" name="Google Shape;849;p57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164" y="2780275"/>
            <a:ext cx="8449526" cy="1806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8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58"/>
          <p:cNvSpPr/>
          <p:nvPr/>
        </p:nvSpPr>
        <p:spPr>
          <a:xfrm>
            <a:off x="398225" y="929725"/>
            <a:ext cx="85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300">
                <a:solidFill>
                  <a:srgbClr val="CA2721"/>
                </a:solidFill>
              </a:rPr>
              <a:t>TRANSFORMAÇÃO DO MER PARA MODELO RELACIONAL</a:t>
            </a:r>
            <a:endParaRPr b="1" i="0" sz="23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58"/>
          <p:cNvSpPr/>
          <p:nvPr/>
        </p:nvSpPr>
        <p:spPr>
          <a:xfrm>
            <a:off x="349475" y="1434376"/>
            <a:ext cx="83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rgbClr val="3F3F3F"/>
                </a:solidFill>
                <a:highlight>
                  <a:srgbClr val="FFFF00"/>
                </a:highlight>
              </a:rPr>
              <a:t>Relacionamento 1:N</a:t>
            </a:r>
            <a:r>
              <a:rPr b="1" lang="pt-BR" sz="2400">
                <a:solidFill>
                  <a:srgbClr val="3F3F3F"/>
                </a:solidFill>
                <a:highlight>
                  <a:srgbClr val="FFFF00"/>
                </a:highlight>
              </a:rPr>
              <a:t>  (0,1) (__, N)</a:t>
            </a:r>
            <a:endParaRPr b="1" sz="2400">
              <a:solidFill>
                <a:srgbClr val="3F3F3F"/>
              </a:solidFill>
              <a:highlight>
                <a:srgbClr val="FFFF00"/>
              </a:highlight>
            </a:endParaRPr>
          </a:p>
        </p:txBody>
      </p:sp>
      <p:sp>
        <p:nvSpPr>
          <p:cNvPr id="858" name="Google Shape;858;p58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58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58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58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58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3" name="Google Shape;863;p58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688" y="1896075"/>
            <a:ext cx="7512624" cy="44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59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59"/>
          <p:cNvSpPr/>
          <p:nvPr/>
        </p:nvSpPr>
        <p:spPr>
          <a:xfrm>
            <a:off x="398225" y="929725"/>
            <a:ext cx="85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300">
                <a:solidFill>
                  <a:srgbClr val="CA2721"/>
                </a:solidFill>
              </a:rPr>
              <a:t>TRANSFORMAÇÃO DO MER PARA MODELO RELACIONAL</a:t>
            </a:r>
            <a:endParaRPr b="1" i="0" sz="23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59"/>
          <p:cNvSpPr/>
          <p:nvPr/>
        </p:nvSpPr>
        <p:spPr>
          <a:xfrm>
            <a:off x="349475" y="1434376"/>
            <a:ext cx="83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rgbClr val="3F3F3F"/>
                </a:solidFill>
                <a:highlight>
                  <a:srgbClr val="FFFF00"/>
                </a:highlight>
              </a:rPr>
              <a:t>Relacionamento 1:N</a:t>
            </a:r>
            <a:r>
              <a:rPr b="1" lang="pt-BR" sz="2400">
                <a:solidFill>
                  <a:srgbClr val="3F3F3F"/>
                </a:solidFill>
                <a:highlight>
                  <a:srgbClr val="FFFF00"/>
                </a:highlight>
              </a:rPr>
              <a:t>  (1,1) (__, N)</a:t>
            </a:r>
            <a:endParaRPr b="1" sz="2400">
              <a:solidFill>
                <a:srgbClr val="3F3F3F"/>
              </a:solidFill>
              <a:highlight>
                <a:srgbClr val="FFFF00"/>
              </a:highlight>
            </a:endParaRPr>
          </a:p>
        </p:txBody>
      </p:sp>
      <p:sp>
        <p:nvSpPr>
          <p:cNvPr id="872" name="Google Shape;872;p59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59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59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59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59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7" name="Google Shape;877;p59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438" y="2026676"/>
            <a:ext cx="80391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60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60"/>
          <p:cNvSpPr/>
          <p:nvPr/>
        </p:nvSpPr>
        <p:spPr>
          <a:xfrm>
            <a:off x="398225" y="929725"/>
            <a:ext cx="85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300">
                <a:solidFill>
                  <a:srgbClr val="CA2721"/>
                </a:solidFill>
              </a:rPr>
              <a:t>TRANSFORMAÇÃO DO MER PARA MODELO RELACIONAL</a:t>
            </a:r>
            <a:endParaRPr b="1" i="0" sz="23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60"/>
          <p:cNvSpPr/>
          <p:nvPr/>
        </p:nvSpPr>
        <p:spPr>
          <a:xfrm>
            <a:off x="349475" y="1434376"/>
            <a:ext cx="83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rgbClr val="3F3F3F"/>
                </a:solidFill>
                <a:highlight>
                  <a:srgbClr val="FFFF00"/>
                </a:highlight>
              </a:rPr>
              <a:t>Relacionamentos N:N </a:t>
            </a:r>
            <a:endParaRPr b="1" sz="2400">
              <a:solidFill>
                <a:srgbClr val="3F3F3F"/>
              </a:solidFill>
              <a:highlight>
                <a:srgbClr val="FFFF00"/>
              </a:highlight>
            </a:endParaRPr>
          </a:p>
        </p:txBody>
      </p:sp>
      <p:sp>
        <p:nvSpPr>
          <p:cNvPr id="886" name="Google Shape;886;p60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60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60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60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60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1" name="Google Shape;891;p60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176" y="1833587"/>
            <a:ext cx="7651657" cy="4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1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61"/>
          <p:cNvSpPr/>
          <p:nvPr/>
        </p:nvSpPr>
        <p:spPr>
          <a:xfrm>
            <a:off x="398225" y="929725"/>
            <a:ext cx="85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300">
                <a:solidFill>
                  <a:srgbClr val="CA2721"/>
                </a:solidFill>
              </a:rPr>
              <a:t>TRANSFORMAÇÃO DO MER PARA MODELO RELACIONAL</a:t>
            </a:r>
            <a:endParaRPr b="1" i="0" sz="23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61"/>
          <p:cNvSpPr/>
          <p:nvPr/>
        </p:nvSpPr>
        <p:spPr>
          <a:xfrm>
            <a:off x="349475" y="1434376"/>
            <a:ext cx="83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rgbClr val="3F3F3F"/>
                </a:solidFill>
                <a:highlight>
                  <a:srgbClr val="FFFF00"/>
                </a:highlight>
              </a:rPr>
              <a:t>ENTIDADES FRACAS</a:t>
            </a:r>
            <a:endParaRPr b="1" sz="2400">
              <a:solidFill>
                <a:srgbClr val="3F3F3F"/>
              </a:solidFill>
              <a:highlight>
                <a:srgbClr val="FFFF00"/>
              </a:highlight>
            </a:endParaRPr>
          </a:p>
        </p:txBody>
      </p:sp>
      <p:sp>
        <p:nvSpPr>
          <p:cNvPr id="900" name="Google Shape;900;p61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61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61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61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61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5" name="Google Shape;905;p61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188" y="2048476"/>
            <a:ext cx="8296275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7"/>
          <p:cNvSpPr/>
          <p:nvPr/>
        </p:nvSpPr>
        <p:spPr>
          <a:xfrm>
            <a:off x="398221" y="929727"/>
            <a:ext cx="835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MER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7"/>
          <p:cNvSpPr/>
          <p:nvPr/>
        </p:nvSpPr>
        <p:spPr>
          <a:xfrm>
            <a:off x="3044225" y="2297313"/>
            <a:ext cx="56997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 u="sng">
                <a:solidFill>
                  <a:srgbClr val="3F3F3F"/>
                </a:solidFill>
                <a:highlight>
                  <a:srgbClr val="FFFF00"/>
                </a:highlight>
              </a:rPr>
              <a:t>Requisitos</a:t>
            </a:r>
            <a:r>
              <a:rPr b="1" lang="pt-BR" sz="2000">
                <a:solidFill>
                  <a:srgbClr val="3F3F3F"/>
                </a:solidFill>
              </a:rPr>
              <a:t> - Baseado em </a:t>
            </a:r>
            <a:r>
              <a:rPr b="1" lang="pt-BR" sz="2000">
                <a:solidFill>
                  <a:srgbClr val="3F3F3F"/>
                </a:solidFill>
              </a:rPr>
              <a:t>entrevistas</a:t>
            </a:r>
            <a:r>
              <a:rPr b="1" lang="pt-BR" sz="2000">
                <a:solidFill>
                  <a:srgbClr val="3F3F3F"/>
                </a:solidFill>
              </a:rPr>
              <a:t> com o </a:t>
            </a:r>
            <a:r>
              <a:rPr b="1" lang="pt-BR" sz="2000">
                <a:solidFill>
                  <a:srgbClr val="3F3F3F"/>
                </a:solidFill>
              </a:rPr>
              <a:t>cliente, criamos</a:t>
            </a:r>
            <a:r>
              <a:rPr b="1" lang="pt-BR" sz="2000">
                <a:solidFill>
                  <a:srgbClr val="3F3F3F"/>
                </a:solidFill>
              </a:rPr>
              <a:t> a documentação do projeto.</a:t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 u="sng">
                <a:solidFill>
                  <a:srgbClr val="3F3F3F"/>
                </a:solidFill>
                <a:highlight>
                  <a:srgbClr val="FFFF00"/>
                </a:highlight>
              </a:rPr>
              <a:t>Conceitual</a:t>
            </a:r>
            <a:r>
              <a:rPr b="1" lang="pt-BR" sz="2000">
                <a:solidFill>
                  <a:srgbClr val="3F3F3F"/>
                </a:solidFill>
              </a:rPr>
              <a:t> - criação do modelo </a:t>
            </a:r>
            <a:r>
              <a:rPr b="1" lang="pt-BR" sz="2000">
                <a:solidFill>
                  <a:srgbClr val="3F3F3F"/>
                </a:solidFill>
              </a:rPr>
              <a:t>conceitual</a:t>
            </a:r>
            <a:r>
              <a:rPr b="1" lang="pt-BR" sz="2000">
                <a:solidFill>
                  <a:srgbClr val="3F3F3F"/>
                </a:solidFill>
              </a:rPr>
              <a:t> (para o cliente).</a:t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 u="sng">
                <a:solidFill>
                  <a:srgbClr val="3F3F3F"/>
                </a:solidFill>
                <a:highlight>
                  <a:srgbClr val="FFFF00"/>
                </a:highlight>
              </a:rPr>
              <a:t>Lógico</a:t>
            </a:r>
            <a:r>
              <a:rPr b="1" lang="pt-BR" sz="2000" u="sng">
                <a:solidFill>
                  <a:srgbClr val="3F3F3F"/>
                </a:solidFill>
              </a:rPr>
              <a:t> </a:t>
            </a:r>
            <a:r>
              <a:rPr b="1" lang="pt-BR" sz="2000">
                <a:solidFill>
                  <a:srgbClr val="3F3F3F"/>
                </a:solidFill>
              </a:rPr>
              <a:t>- Criação do modelo lógico (mais técnico).</a:t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 u="sng">
                <a:solidFill>
                  <a:srgbClr val="3F3F3F"/>
                </a:solidFill>
                <a:highlight>
                  <a:srgbClr val="FFFF00"/>
                </a:highlight>
              </a:rPr>
              <a:t>Físico</a:t>
            </a:r>
            <a:r>
              <a:rPr b="1" lang="pt-BR" sz="2000">
                <a:solidFill>
                  <a:srgbClr val="3F3F3F"/>
                </a:solidFill>
              </a:rPr>
              <a:t> - Criação dos scripts, modelo físico, estratégias de segurança e armazenamento.</a:t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192" name="Google Shape;192;p17"/>
          <p:cNvSpPr/>
          <p:nvPr/>
        </p:nvSpPr>
        <p:spPr>
          <a:xfrm>
            <a:off x="403025" y="1330476"/>
            <a:ext cx="83409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400">
                <a:solidFill>
                  <a:srgbClr val="3F3F3F"/>
                </a:solidFill>
              </a:rPr>
              <a:t>Entidade Relacionamento e abordagem relacional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7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7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7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7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7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17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7"/>
          <p:cNvSpPr/>
          <p:nvPr/>
        </p:nvSpPr>
        <p:spPr>
          <a:xfrm>
            <a:off x="410150" y="2355950"/>
            <a:ext cx="2527500" cy="5550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REQUISITOS</a:t>
            </a:r>
            <a:endParaRPr b="1" sz="2200"/>
          </a:p>
        </p:txBody>
      </p:sp>
      <p:sp>
        <p:nvSpPr>
          <p:cNvPr id="200" name="Google Shape;200;p17"/>
          <p:cNvSpPr/>
          <p:nvPr/>
        </p:nvSpPr>
        <p:spPr>
          <a:xfrm>
            <a:off x="410150" y="3369330"/>
            <a:ext cx="2527500" cy="5550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CONCEITUAL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7"/>
          <p:cNvSpPr/>
          <p:nvPr/>
        </p:nvSpPr>
        <p:spPr>
          <a:xfrm>
            <a:off x="410150" y="4382710"/>
            <a:ext cx="2527500" cy="5550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LÓGICO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7"/>
          <p:cNvSpPr/>
          <p:nvPr/>
        </p:nvSpPr>
        <p:spPr>
          <a:xfrm>
            <a:off x="410150" y="5396090"/>
            <a:ext cx="2527500" cy="5550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FÍSICO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7"/>
          <p:cNvSpPr/>
          <p:nvPr/>
        </p:nvSpPr>
        <p:spPr>
          <a:xfrm>
            <a:off x="1449825" y="2956850"/>
            <a:ext cx="288300" cy="345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7"/>
          <p:cNvSpPr/>
          <p:nvPr/>
        </p:nvSpPr>
        <p:spPr>
          <a:xfrm>
            <a:off x="1449825" y="3980863"/>
            <a:ext cx="288300" cy="345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7"/>
          <p:cNvSpPr/>
          <p:nvPr/>
        </p:nvSpPr>
        <p:spPr>
          <a:xfrm>
            <a:off x="1449825" y="4994238"/>
            <a:ext cx="288300" cy="345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62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62"/>
          <p:cNvSpPr/>
          <p:nvPr/>
        </p:nvSpPr>
        <p:spPr>
          <a:xfrm>
            <a:off x="398225" y="929725"/>
            <a:ext cx="85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300">
                <a:solidFill>
                  <a:srgbClr val="CA2721"/>
                </a:solidFill>
              </a:rPr>
              <a:t>TRANSFORMAÇÃO DO MER PARA MODELO RELACIONAL</a:t>
            </a:r>
            <a:endParaRPr b="1" i="0" sz="23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62"/>
          <p:cNvSpPr/>
          <p:nvPr/>
        </p:nvSpPr>
        <p:spPr>
          <a:xfrm>
            <a:off x="396750" y="2125075"/>
            <a:ext cx="8350500" cy="3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</a:rPr>
              <a:t>1. Construa um diagrama E-R para um hospital, com um conjunto de pacientes e um conjunto de médicos. A consulta só pode ser realizada por um único médico e possuir um único paciente. Na mesma consulta, podem ser prescritos (ou não) medicamentos ou solicitados alguns exames. O médico possui um CRM (que é único para cada médico), nome, telefone e e-mail. O paciente deve informar o CPF, nome, endereço, telefone e nome do plano de saúde. A consulta deve ser marcada numa determinada data e o tipo (se é consulta ou retorno). Para os medicamentos é necessário criar um código identificador, informar o nome do medicamento, o tipo (pomada, comprimidos, etc.), a dosagem e como usar (ex: 1 comprimido de 12 em 12 horas). Já os exames devem ser identificados unicamente através de um código e possuir os campos: nome, observação e resultado. </a:t>
            </a:r>
            <a:endParaRPr b="1" sz="1800">
              <a:solidFill>
                <a:srgbClr val="3F3F3F"/>
              </a:solidFill>
            </a:endParaRPr>
          </a:p>
        </p:txBody>
      </p:sp>
      <p:sp>
        <p:nvSpPr>
          <p:cNvPr id="914" name="Google Shape;914;p62"/>
          <p:cNvSpPr/>
          <p:nvPr/>
        </p:nvSpPr>
        <p:spPr>
          <a:xfrm>
            <a:off x="349475" y="1434376"/>
            <a:ext cx="83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rgbClr val="3F3F3F"/>
                </a:solidFill>
                <a:highlight>
                  <a:srgbClr val="FFFF00"/>
                </a:highlight>
              </a:rPr>
              <a:t>Atividade:</a:t>
            </a:r>
            <a:endParaRPr b="1" sz="2400" u="sng">
              <a:solidFill>
                <a:srgbClr val="3F3F3F"/>
              </a:solidFill>
              <a:highlight>
                <a:srgbClr val="FFFF00"/>
              </a:highlight>
            </a:endParaRPr>
          </a:p>
        </p:txBody>
      </p:sp>
      <p:sp>
        <p:nvSpPr>
          <p:cNvPr id="915" name="Google Shape;915;p62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62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62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62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62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0" name="Google Shape;920;p62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63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63"/>
          <p:cNvSpPr/>
          <p:nvPr/>
        </p:nvSpPr>
        <p:spPr>
          <a:xfrm>
            <a:off x="398225" y="929725"/>
            <a:ext cx="85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300">
                <a:solidFill>
                  <a:srgbClr val="CA2721"/>
                </a:solidFill>
              </a:rPr>
              <a:t>TRANSFORMAÇÃO DO MER PARA MODELO RELACIONAL</a:t>
            </a:r>
            <a:endParaRPr b="1" i="0" sz="23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63"/>
          <p:cNvSpPr/>
          <p:nvPr/>
        </p:nvSpPr>
        <p:spPr>
          <a:xfrm>
            <a:off x="396750" y="2125075"/>
            <a:ext cx="8350500" cy="3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</a:rPr>
              <a:t>2. Construa um diagrama E-R para uma companhia de seguros de automóveis com um conjunto de clientes, onde cada um possui certo número de carros. Cada carro tem um número de acidentes associados a ele. Cada cliente possui um CPF, nome e telefone. Os carros possuem uma placa, marca, modelo e cor. Já os acidentes devem ser identificados por um código único, uma data, local e uma observação.</a:t>
            </a:r>
            <a:endParaRPr b="1" sz="1800">
              <a:solidFill>
                <a:srgbClr val="3F3F3F"/>
              </a:solidFill>
            </a:endParaRPr>
          </a:p>
        </p:txBody>
      </p:sp>
      <p:sp>
        <p:nvSpPr>
          <p:cNvPr id="928" name="Google Shape;928;p63"/>
          <p:cNvSpPr/>
          <p:nvPr/>
        </p:nvSpPr>
        <p:spPr>
          <a:xfrm>
            <a:off x="349475" y="1434376"/>
            <a:ext cx="83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rgbClr val="3F3F3F"/>
                </a:solidFill>
                <a:highlight>
                  <a:srgbClr val="FFFF00"/>
                </a:highlight>
              </a:rPr>
              <a:t>Atividade:</a:t>
            </a:r>
            <a:endParaRPr b="1" sz="2400" u="sng">
              <a:solidFill>
                <a:srgbClr val="3F3F3F"/>
              </a:solidFill>
              <a:highlight>
                <a:srgbClr val="FFFF00"/>
              </a:highlight>
            </a:endParaRPr>
          </a:p>
        </p:txBody>
      </p:sp>
      <p:sp>
        <p:nvSpPr>
          <p:cNvPr id="929" name="Google Shape;929;p63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63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63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63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63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4" name="Google Shape;934;p63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4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64"/>
          <p:cNvSpPr/>
          <p:nvPr/>
        </p:nvSpPr>
        <p:spPr>
          <a:xfrm>
            <a:off x="398225" y="929725"/>
            <a:ext cx="85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300">
                <a:solidFill>
                  <a:srgbClr val="CA2721"/>
                </a:solidFill>
              </a:rPr>
              <a:t>TRANSFORMAÇÃO DO MER PARA MODELO RELACIONAL</a:t>
            </a:r>
            <a:endParaRPr b="1" i="0" sz="23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4"/>
          <p:cNvSpPr/>
          <p:nvPr/>
        </p:nvSpPr>
        <p:spPr>
          <a:xfrm>
            <a:off x="396750" y="2125075"/>
            <a:ext cx="8350500" cy="3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</a:rPr>
              <a:t>3. Cite um exemplo de generalização/especialização e desenhe seu diagrama E-R. </a:t>
            </a:r>
            <a:endParaRPr b="1" sz="1800">
              <a:solidFill>
                <a:srgbClr val="3F3F3F"/>
              </a:solidFill>
            </a:endParaRPr>
          </a:p>
        </p:txBody>
      </p:sp>
      <p:sp>
        <p:nvSpPr>
          <p:cNvPr id="942" name="Google Shape;942;p64"/>
          <p:cNvSpPr/>
          <p:nvPr/>
        </p:nvSpPr>
        <p:spPr>
          <a:xfrm>
            <a:off x="349475" y="1434376"/>
            <a:ext cx="83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rgbClr val="3F3F3F"/>
                </a:solidFill>
                <a:highlight>
                  <a:srgbClr val="FFFF00"/>
                </a:highlight>
              </a:rPr>
              <a:t>Atividade:</a:t>
            </a:r>
            <a:endParaRPr b="1" sz="2400" u="sng">
              <a:solidFill>
                <a:srgbClr val="3F3F3F"/>
              </a:solidFill>
              <a:highlight>
                <a:srgbClr val="FFFF00"/>
              </a:highlight>
            </a:endParaRPr>
          </a:p>
        </p:txBody>
      </p:sp>
      <p:sp>
        <p:nvSpPr>
          <p:cNvPr id="943" name="Google Shape;943;p64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64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4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64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64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8" name="Google Shape;948;p64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65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65"/>
          <p:cNvSpPr/>
          <p:nvPr/>
        </p:nvSpPr>
        <p:spPr>
          <a:xfrm>
            <a:off x="398225" y="929725"/>
            <a:ext cx="85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300">
                <a:solidFill>
                  <a:srgbClr val="CA2721"/>
                </a:solidFill>
              </a:rPr>
              <a:t>TRANSFORMAÇÃO DO MER PARA MODELO RELACIONAL</a:t>
            </a:r>
            <a:endParaRPr b="1" i="0" sz="23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65"/>
          <p:cNvSpPr/>
          <p:nvPr/>
        </p:nvSpPr>
        <p:spPr>
          <a:xfrm>
            <a:off x="396750" y="2125075"/>
            <a:ext cx="8350500" cy="3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</a:rPr>
              <a:t>4. Crie um diagrama E-R para uma faculdade levando em consideração as seguintes situações: </a:t>
            </a:r>
            <a:endParaRPr b="1" sz="18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</a:rPr>
              <a:t>a) Um aluno está inscrito em um único curso e esse curso possui uma ou várias disciplinas. </a:t>
            </a:r>
            <a:endParaRPr b="1" sz="18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</a:rPr>
              <a:t>b) Cada disciplina pertence a um determinado departamento. </a:t>
            </a:r>
            <a:endParaRPr b="1" sz="18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</a:rPr>
              <a:t>c) Um curso não pode estar vazio, isto é, deve possuir alguma disciplina em seu currículo. </a:t>
            </a:r>
            <a:endParaRPr b="1" sz="18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</a:rPr>
              <a:t>d) Um aluno, mesmo que não inscrito em nenhum curso, deve permanecer por algum tempo no banco de dados, ou seja, um aluno pode não pertencer a nenhum curso. </a:t>
            </a:r>
            <a:endParaRPr b="1" sz="18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</a:rPr>
              <a:t>e) Uma disciplina pode ser pré-requisito de outras disciplinas.</a:t>
            </a:r>
            <a:r>
              <a:rPr b="1" lang="pt-BR" sz="1800">
                <a:solidFill>
                  <a:srgbClr val="3F3F3F"/>
                </a:solidFill>
              </a:rPr>
              <a:t> </a:t>
            </a:r>
            <a:endParaRPr b="1" sz="1800">
              <a:solidFill>
                <a:srgbClr val="3F3F3F"/>
              </a:solidFill>
            </a:endParaRPr>
          </a:p>
        </p:txBody>
      </p:sp>
      <p:sp>
        <p:nvSpPr>
          <p:cNvPr id="956" name="Google Shape;956;p65"/>
          <p:cNvSpPr/>
          <p:nvPr/>
        </p:nvSpPr>
        <p:spPr>
          <a:xfrm>
            <a:off x="349475" y="1434376"/>
            <a:ext cx="83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rgbClr val="3F3F3F"/>
                </a:solidFill>
                <a:highlight>
                  <a:srgbClr val="FFFF00"/>
                </a:highlight>
              </a:rPr>
              <a:t>Atividade:</a:t>
            </a:r>
            <a:endParaRPr b="1" sz="2400" u="sng">
              <a:solidFill>
                <a:srgbClr val="3F3F3F"/>
              </a:solidFill>
              <a:highlight>
                <a:srgbClr val="FFFF00"/>
              </a:highlight>
            </a:endParaRPr>
          </a:p>
        </p:txBody>
      </p:sp>
      <p:sp>
        <p:nvSpPr>
          <p:cNvPr id="957" name="Google Shape;957;p65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65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65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65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65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2" name="Google Shape;962;p65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66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66"/>
          <p:cNvSpPr/>
          <p:nvPr/>
        </p:nvSpPr>
        <p:spPr>
          <a:xfrm>
            <a:off x="398225" y="929725"/>
            <a:ext cx="85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300">
                <a:solidFill>
                  <a:srgbClr val="CA2721"/>
                </a:solidFill>
              </a:rPr>
              <a:t>TRANSFORMAÇÃO DO MER PARA MODELO RELACIONAL</a:t>
            </a:r>
            <a:endParaRPr b="1" i="0" sz="23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66"/>
          <p:cNvSpPr/>
          <p:nvPr/>
        </p:nvSpPr>
        <p:spPr>
          <a:xfrm>
            <a:off x="396750" y="2125075"/>
            <a:ext cx="8350500" cy="3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</a:rPr>
              <a:t>4. Crie um diagrama E-R para seu projeto de inovação.</a:t>
            </a:r>
            <a:br>
              <a:rPr b="1" lang="pt-BR" sz="1800">
                <a:solidFill>
                  <a:srgbClr val="3F3F3F"/>
                </a:solidFill>
              </a:rPr>
            </a:br>
            <a:endParaRPr b="1" sz="1800">
              <a:solidFill>
                <a:srgbClr val="3F3F3F"/>
              </a:solidFill>
            </a:endParaRPr>
          </a:p>
        </p:txBody>
      </p:sp>
      <p:sp>
        <p:nvSpPr>
          <p:cNvPr id="970" name="Google Shape;970;p66"/>
          <p:cNvSpPr/>
          <p:nvPr/>
        </p:nvSpPr>
        <p:spPr>
          <a:xfrm>
            <a:off x="349475" y="1434376"/>
            <a:ext cx="83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rgbClr val="3F3F3F"/>
                </a:solidFill>
                <a:highlight>
                  <a:srgbClr val="FFFF00"/>
                </a:highlight>
              </a:rPr>
              <a:t>Atividade:</a:t>
            </a:r>
            <a:endParaRPr b="1" sz="2400" u="sng">
              <a:solidFill>
                <a:srgbClr val="3F3F3F"/>
              </a:solidFill>
              <a:highlight>
                <a:srgbClr val="FFFF00"/>
              </a:highlight>
            </a:endParaRPr>
          </a:p>
        </p:txBody>
      </p:sp>
      <p:sp>
        <p:nvSpPr>
          <p:cNvPr id="971" name="Google Shape;971;p66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66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66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66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66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6" name="Google Shape;976;p66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67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67"/>
          <p:cNvSpPr/>
          <p:nvPr/>
        </p:nvSpPr>
        <p:spPr>
          <a:xfrm rot="10800000">
            <a:off x="431695" y="405595"/>
            <a:ext cx="8712300" cy="5942100"/>
          </a:xfrm>
          <a:prstGeom prst="snip1Rect">
            <a:avLst>
              <a:gd fmla="val 15322" name="adj"/>
            </a:avLst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3" name="Google Shape;983;p67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68"/>
          <p:cNvSpPr/>
          <p:nvPr/>
        </p:nvSpPr>
        <p:spPr>
          <a:xfrm>
            <a:off x="0" y="6769601"/>
            <a:ext cx="9144000" cy="88398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68"/>
          <p:cNvSpPr/>
          <p:nvPr/>
        </p:nvSpPr>
        <p:spPr>
          <a:xfrm rot="10800000">
            <a:off x="431799" y="405614"/>
            <a:ext cx="8712196" cy="5942081"/>
          </a:xfrm>
          <a:prstGeom prst="snip1Rect">
            <a:avLst>
              <a:gd fmla="val 15322" name="adj"/>
            </a:avLst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68"/>
          <p:cNvSpPr txBox="1"/>
          <p:nvPr/>
        </p:nvSpPr>
        <p:spPr>
          <a:xfrm>
            <a:off x="821755" y="2637991"/>
            <a:ext cx="793228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Irmão, você não percebeu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 você é o único representante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seu sonho na face da terra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68"/>
          <p:cNvSpPr txBox="1"/>
          <p:nvPr/>
        </p:nvSpPr>
        <p:spPr>
          <a:xfrm>
            <a:off x="3022818" y="4094896"/>
            <a:ext cx="43344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Emicida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2" name="Google Shape;992;p68"/>
          <p:cNvPicPr preferRelativeResize="0"/>
          <p:nvPr/>
        </p:nvPicPr>
        <p:blipFill rotWithShape="1">
          <a:blip r:embed="rId3">
            <a:alphaModFix/>
          </a:blip>
          <a:srcRect b="0" l="75476" r="0" t="93175"/>
          <a:stretch/>
        </p:blipFill>
        <p:spPr>
          <a:xfrm>
            <a:off x="6901542" y="6389914"/>
            <a:ext cx="2242457" cy="468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Google Shape;997;p69"/>
          <p:cNvPicPr preferRelativeResize="0"/>
          <p:nvPr/>
        </p:nvPicPr>
        <p:blipFill rotWithShape="1">
          <a:blip r:embed="rId3">
            <a:alphaModFix/>
          </a:blip>
          <a:srcRect b="26093" l="33681" r="33681" t="64310"/>
          <a:stretch/>
        </p:blipFill>
        <p:spPr>
          <a:xfrm>
            <a:off x="2580166" y="4412512"/>
            <a:ext cx="3987212" cy="659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69"/>
          <p:cNvPicPr preferRelativeResize="0"/>
          <p:nvPr/>
        </p:nvPicPr>
        <p:blipFill rotWithShape="1">
          <a:blip r:embed="rId4">
            <a:alphaModFix/>
          </a:blip>
          <a:srcRect b="7595" l="21628" r="21627" t="87442"/>
          <a:stretch/>
        </p:blipFill>
        <p:spPr>
          <a:xfrm>
            <a:off x="1112874" y="5996763"/>
            <a:ext cx="6918252" cy="340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69"/>
          <p:cNvPicPr preferRelativeResize="0"/>
          <p:nvPr/>
        </p:nvPicPr>
        <p:blipFill rotWithShape="1">
          <a:blip r:embed="rId4">
            <a:alphaModFix/>
          </a:blip>
          <a:srcRect b="2326" l="21628" r="21627" t="92248"/>
          <a:stretch/>
        </p:blipFill>
        <p:spPr>
          <a:xfrm>
            <a:off x="1112874" y="6326372"/>
            <a:ext cx="6918252" cy="372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69"/>
          <p:cNvPicPr preferRelativeResize="0"/>
          <p:nvPr/>
        </p:nvPicPr>
        <p:blipFill rotWithShape="1">
          <a:blip r:embed="rId5">
            <a:alphaModFix/>
          </a:blip>
          <a:srcRect b="69092" l="10422" r="10000" t="20266"/>
          <a:stretch/>
        </p:blipFill>
        <p:spPr>
          <a:xfrm>
            <a:off x="953036" y="1899635"/>
            <a:ext cx="7276563" cy="54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69"/>
          <p:cNvPicPr preferRelativeResize="0"/>
          <p:nvPr/>
        </p:nvPicPr>
        <p:blipFill rotWithShape="1">
          <a:blip r:embed="rId5">
            <a:alphaModFix/>
          </a:blip>
          <a:srcRect b="54570" l="10422" r="10000" t="31409"/>
          <a:stretch/>
        </p:blipFill>
        <p:spPr>
          <a:xfrm>
            <a:off x="953036" y="2472744"/>
            <a:ext cx="7276563" cy="721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8"/>
          <p:cNvSpPr/>
          <p:nvPr/>
        </p:nvSpPr>
        <p:spPr>
          <a:xfrm>
            <a:off x="398221" y="929727"/>
            <a:ext cx="835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MER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8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O modelo de dados ER (MER) não possui ligação com SGBD.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Preocupa-se apenas com a utilização dos dados e não na estrutura lógica de tabelas.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Modelo de alto nível, utilizado para apresentar o que foi informado no levantamento de requisitos.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Deve ser de fácil entendimento, pois o seu principal objetivo é a validação dos requisitos com o cliente.</a:t>
            </a:r>
            <a:endParaRPr b="1" sz="2000">
              <a:solidFill>
                <a:srgbClr val="3F3F3F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213" name="Google Shape;213;p18"/>
          <p:cNvSpPr/>
          <p:nvPr/>
        </p:nvSpPr>
        <p:spPr>
          <a:xfrm>
            <a:off x="403025" y="1330476"/>
            <a:ext cx="83409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>
                <a:solidFill>
                  <a:srgbClr val="3F3F3F"/>
                </a:solidFill>
              </a:rPr>
              <a:t>Entidade Relacionamento e abordagem relacional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214" name="Google Shape;214;p18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8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8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8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8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18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398221" y="929727"/>
            <a:ext cx="835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MER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Considere um BD com o nome CLINICA e seus requisitos.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 O BD deve armazenar o registro dos </a:t>
            </a:r>
            <a:r>
              <a:rPr b="1" lang="pt-BR" sz="2000">
                <a:solidFill>
                  <a:srgbClr val="3F3F3F"/>
                </a:solidFill>
                <a:highlight>
                  <a:srgbClr val="FFFF00"/>
                </a:highlight>
              </a:rPr>
              <a:t>médicos</a:t>
            </a:r>
            <a:r>
              <a:rPr b="1" lang="pt-BR" sz="2000">
                <a:solidFill>
                  <a:srgbClr val="3F3F3F"/>
                </a:solidFill>
              </a:rPr>
              <a:t>:</a:t>
            </a:r>
            <a:endParaRPr b="1" sz="2000">
              <a:solidFill>
                <a:srgbClr val="3F3F3F"/>
              </a:solidFill>
            </a:endParaRPr>
          </a:p>
          <a:p>
            <a:pPr indent="-3556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</a:pPr>
            <a:r>
              <a:rPr b="1" lang="pt-BR" sz="2000">
                <a:solidFill>
                  <a:srgbClr val="3F3F3F"/>
                </a:solidFill>
              </a:rPr>
              <a:t> </a:t>
            </a:r>
            <a:r>
              <a:rPr b="1" lang="pt-BR" sz="2000">
                <a:solidFill>
                  <a:srgbClr val="3F3F3F"/>
                </a:solidFill>
                <a:highlight>
                  <a:srgbClr val="F4CCCC"/>
                </a:highlight>
              </a:rPr>
              <a:t>CRM </a:t>
            </a:r>
            <a:r>
              <a:rPr b="1" lang="pt-BR" sz="2000">
                <a:solidFill>
                  <a:srgbClr val="3F3F3F"/>
                </a:solidFill>
              </a:rPr>
              <a:t>(código único);</a:t>
            </a:r>
            <a:endParaRPr b="1" sz="2000">
              <a:solidFill>
                <a:srgbClr val="3F3F3F"/>
              </a:solidFill>
            </a:endParaRPr>
          </a:p>
          <a:p>
            <a:pPr indent="-3556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</a:pPr>
            <a:r>
              <a:rPr b="1" lang="pt-BR" sz="2000">
                <a:solidFill>
                  <a:srgbClr val="3F3F3F"/>
                </a:solidFill>
              </a:rPr>
              <a:t> Nome;</a:t>
            </a:r>
            <a:endParaRPr b="1" sz="2000">
              <a:solidFill>
                <a:srgbClr val="3F3F3F"/>
              </a:solidFill>
            </a:endParaRPr>
          </a:p>
          <a:p>
            <a:pPr indent="-3556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</a:pPr>
            <a:r>
              <a:rPr b="1" lang="pt-BR" sz="2000">
                <a:solidFill>
                  <a:srgbClr val="3F3F3F"/>
                </a:solidFill>
              </a:rPr>
              <a:t> Endereço;</a:t>
            </a:r>
            <a:endParaRPr b="1" sz="2000">
              <a:solidFill>
                <a:srgbClr val="3F3F3F"/>
              </a:solidFill>
            </a:endParaRPr>
          </a:p>
          <a:p>
            <a:pPr indent="-3556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</a:pPr>
            <a:r>
              <a:rPr b="1" lang="pt-BR" sz="2000">
                <a:solidFill>
                  <a:srgbClr val="3F3F3F"/>
                </a:solidFill>
              </a:rPr>
              <a:t> Telefone;</a:t>
            </a:r>
            <a:endParaRPr b="1" sz="2000">
              <a:solidFill>
                <a:srgbClr val="3F3F3F"/>
              </a:solidFill>
            </a:endParaRPr>
          </a:p>
          <a:p>
            <a:pPr indent="-3556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</a:pPr>
            <a:r>
              <a:rPr b="1" lang="pt-BR" sz="2000">
                <a:solidFill>
                  <a:srgbClr val="3F3F3F"/>
                </a:solidFill>
              </a:rPr>
              <a:t> Especialidade;</a:t>
            </a:r>
            <a:endParaRPr b="1" sz="2000">
              <a:solidFill>
                <a:srgbClr val="3F3F3F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227" name="Google Shape;227;p19"/>
          <p:cNvSpPr/>
          <p:nvPr/>
        </p:nvSpPr>
        <p:spPr>
          <a:xfrm>
            <a:off x="403025" y="1330476"/>
            <a:ext cx="83409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>
                <a:solidFill>
                  <a:srgbClr val="3F3F3F"/>
                </a:solidFill>
              </a:rPr>
              <a:t>Exemplo: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9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9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19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0"/>
          <p:cNvSpPr/>
          <p:nvPr/>
        </p:nvSpPr>
        <p:spPr>
          <a:xfrm>
            <a:off x="398221" y="929727"/>
            <a:ext cx="835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MER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0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O registro dos </a:t>
            </a:r>
            <a:r>
              <a:rPr b="1" lang="pt-BR" sz="2000">
                <a:solidFill>
                  <a:srgbClr val="3F3F3F"/>
                </a:solidFill>
                <a:highlight>
                  <a:srgbClr val="FFFF00"/>
                </a:highlight>
              </a:rPr>
              <a:t>pacientes</a:t>
            </a:r>
            <a:r>
              <a:rPr b="1" lang="pt-BR" sz="2000">
                <a:solidFill>
                  <a:srgbClr val="3F3F3F"/>
                </a:solidFill>
              </a:rPr>
              <a:t>:  </a:t>
            </a:r>
            <a:endParaRPr b="1" sz="2000">
              <a:solidFill>
                <a:srgbClr val="3F3F3F"/>
              </a:solidFill>
            </a:endParaRPr>
          </a:p>
          <a:p>
            <a:pPr indent="-3556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</a:pPr>
            <a:r>
              <a:rPr b="1" lang="pt-BR" sz="2000">
                <a:solidFill>
                  <a:srgbClr val="3F3F3F"/>
                </a:solidFill>
                <a:highlight>
                  <a:srgbClr val="F4CCCC"/>
                </a:highlight>
              </a:rPr>
              <a:t>CPF </a:t>
            </a:r>
            <a:r>
              <a:rPr b="1" lang="pt-BR" sz="2000">
                <a:solidFill>
                  <a:srgbClr val="3F3F3F"/>
                </a:solidFill>
              </a:rPr>
              <a:t>(código único);  </a:t>
            </a:r>
            <a:endParaRPr b="1" sz="2000">
              <a:solidFill>
                <a:srgbClr val="3F3F3F"/>
              </a:solidFill>
            </a:endParaRPr>
          </a:p>
          <a:p>
            <a:pPr indent="-3556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</a:pPr>
            <a:r>
              <a:rPr b="1" lang="pt-BR" sz="2000">
                <a:solidFill>
                  <a:srgbClr val="3F3F3F"/>
                </a:solidFill>
              </a:rPr>
              <a:t>Nome;  </a:t>
            </a:r>
            <a:endParaRPr b="1" sz="2000">
              <a:solidFill>
                <a:srgbClr val="3F3F3F"/>
              </a:solidFill>
            </a:endParaRPr>
          </a:p>
          <a:p>
            <a:pPr indent="-3556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</a:pPr>
            <a:r>
              <a:rPr b="1" lang="pt-BR" sz="2000">
                <a:solidFill>
                  <a:srgbClr val="3F3F3F"/>
                </a:solidFill>
              </a:rPr>
              <a:t>Endereço;  </a:t>
            </a:r>
            <a:endParaRPr b="1" sz="2000">
              <a:solidFill>
                <a:srgbClr val="3F3F3F"/>
              </a:solidFill>
            </a:endParaRPr>
          </a:p>
          <a:p>
            <a:pPr indent="-3556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</a:pPr>
            <a:r>
              <a:rPr b="1" lang="pt-BR" sz="2000">
                <a:solidFill>
                  <a:srgbClr val="3F3F3F"/>
                </a:solidFill>
              </a:rPr>
              <a:t>Telefone; </a:t>
            </a:r>
            <a:endParaRPr b="1" sz="2000">
              <a:solidFill>
                <a:srgbClr val="3F3F3F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241" name="Google Shape;241;p20"/>
          <p:cNvSpPr/>
          <p:nvPr/>
        </p:nvSpPr>
        <p:spPr>
          <a:xfrm>
            <a:off x="403025" y="1330476"/>
            <a:ext cx="83409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>
                <a:solidFill>
                  <a:srgbClr val="3F3F3F"/>
                </a:solidFill>
              </a:rPr>
              <a:t>Exemplo: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242" name="Google Shape;242;p20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0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0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0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0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20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1"/>
          <p:cNvSpPr/>
          <p:nvPr/>
        </p:nvSpPr>
        <p:spPr>
          <a:xfrm>
            <a:off x="398221" y="929727"/>
            <a:ext cx="835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MER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1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As </a:t>
            </a:r>
            <a:r>
              <a:rPr b="1" lang="pt-BR" sz="2000">
                <a:solidFill>
                  <a:srgbClr val="3F3F3F"/>
                </a:solidFill>
                <a:highlight>
                  <a:srgbClr val="FFFF00"/>
                </a:highlight>
              </a:rPr>
              <a:t>consultas</a:t>
            </a:r>
            <a:r>
              <a:rPr b="1" lang="pt-BR" sz="2000">
                <a:solidFill>
                  <a:srgbClr val="3F3F3F"/>
                </a:solidFill>
              </a:rPr>
              <a:t>:  </a:t>
            </a:r>
            <a:endParaRPr b="1" sz="2000">
              <a:solidFill>
                <a:srgbClr val="3F3F3F"/>
              </a:solidFill>
            </a:endParaRPr>
          </a:p>
          <a:p>
            <a:pPr indent="-3556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</a:pPr>
            <a:r>
              <a:rPr b="1" lang="pt-BR" sz="2000">
                <a:solidFill>
                  <a:srgbClr val="3F3F3F"/>
                </a:solidFill>
              </a:rPr>
              <a:t>Cada consulta é realizada por </a:t>
            </a:r>
            <a:r>
              <a:rPr b="1" lang="pt-BR" sz="2000">
                <a:solidFill>
                  <a:srgbClr val="3F3F3F"/>
                </a:solidFill>
                <a:highlight>
                  <a:srgbClr val="FFFF00"/>
                </a:highlight>
              </a:rPr>
              <a:t>um médico </a:t>
            </a:r>
            <a:r>
              <a:rPr b="1" lang="pt-BR" sz="2000">
                <a:solidFill>
                  <a:srgbClr val="3F3F3F"/>
                </a:solidFill>
              </a:rPr>
              <a:t>e para </a:t>
            </a:r>
            <a:r>
              <a:rPr b="1" lang="pt-BR" sz="2000">
                <a:solidFill>
                  <a:srgbClr val="3F3F3F"/>
                </a:solidFill>
                <a:highlight>
                  <a:srgbClr val="FFFF00"/>
                </a:highlight>
              </a:rPr>
              <a:t>um paciente</a:t>
            </a:r>
            <a:r>
              <a:rPr b="1" lang="pt-BR" sz="2000">
                <a:solidFill>
                  <a:srgbClr val="3F3F3F"/>
                </a:solidFill>
              </a:rPr>
              <a:t>;</a:t>
            </a:r>
            <a:endParaRPr b="1" sz="2000">
              <a:solidFill>
                <a:srgbClr val="3F3F3F"/>
              </a:solidFill>
            </a:endParaRPr>
          </a:p>
          <a:p>
            <a:pPr indent="-3556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</a:pPr>
            <a:r>
              <a:rPr b="1" lang="pt-BR" sz="2000">
                <a:solidFill>
                  <a:srgbClr val="3F3F3F"/>
                </a:solidFill>
              </a:rPr>
              <a:t>Deve possuir um </a:t>
            </a:r>
            <a:r>
              <a:rPr b="1" lang="pt-BR" sz="2000">
                <a:solidFill>
                  <a:srgbClr val="3F3F3F"/>
                </a:solidFill>
                <a:highlight>
                  <a:srgbClr val="F4CCCC"/>
                </a:highlight>
              </a:rPr>
              <a:t>código identificador</a:t>
            </a:r>
            <a:r>
              <a:rPr b="1" lang="pt-BR" sz="2000">
                <a:solidFill>
                  <a:srgbClr val="3F3F3F"/>
                </a:solidFill>
              </a:rPr>
              <a:t>;  </a:t>
            </a:r>
            <a:endParaRPr b="1" sz="2000">
              <a:solidFill>
                <a:srgbClr val="3F3F3F"/>
              </a:solidFill>
            </a:endParaRPr>
          </a:p>
          <a:p>
            <a:pPr indent="-3556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</a:pPr>
            <a:r>
              <a:rPr b="1" lang="pt-BR" sz="2000">
                <a:solidFill>
                  <a:srgbClr val="3F3F3F"/>
                </a:solidFill>
              </a:rPr>
              <a:t>A data da consulta;  </a:t>
            </a:r>
            <a:endParaRPr b="1" sz="2000">
              <a:solidFill>
                <a:srgbClr val="3F3F3F"/>
              </a:solidFill>
            </a:endParaRPr>
          </a:p>
          <a:p>
            <a:pPr indent="-3556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</a:pPr>
            <a:r>
              <a:rPr b="1" lang="pt-BR" sz="2000">
                <a:solidFill>
                  <a:srgbClr val="3F3F3F"/>
                </a:solidFill>
              </a:rPr>
              <a:t>Observações</a:t>
            </a:r>
            <a:endParaRPr b="1" sz="2000">
              <a:solidFill>
                <a:srgbClr val="3F3F3F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255" name="Google Shape;255;p21"/>
          <p:cNvSpPr/>
          <p:nvPr/>
        </p:nvSpPr>
        <p:spPr>
          <a:xfrm>
            <a:off x="403025" y="1330476"/>
            <a:ext cx="83409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>
                <a:solidFill>
                  <a:srgbClr val="3F3F3F"/>
                </a:solidFill>
              </a:rPr>
              <a:t>Exemplo: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256" name="Google Shape;256;p21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1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MODELO ER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1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1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21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